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69" r:id="rId3"/>
    <p:sldMasterId id="2147483677" r:id="rId4"/>
    <p:sldMasterId id="2147483685" r:id="rId5"/>
  </p:sldMasterIdLst>
  <p:notesMasterIdLst>
    <p:notesMasterId r:id="rId45"/>
  </p:notesMasterIdLst>
  <p:sldIdLst>
    <p:sldId id="1072" r:id="rId6"/>
    <p:sldId id="4029" r:id="rId7"/>
    <p:sldId id="4071" r:id="rId8"/>
    <p:sldId id="1074" r:id="rId9"/>
    <p:sldId id="3977" r:id="rId10"/>
    <p:sldId id="4030" r:id="rId11"/>
    <p:sldId id="4028" r:id="rId12"/>
    <p:sldId id="4068" r:id="rId13"/>
    <p:sldId id="4036" r:id="rId14"/>
    <p:sldId id="4037" r:id="rId15"/>
    <p:sldId id="4038" r:id="rId16"/>
    <p:sldId id="4039" r:id="rId17"/>
    <p:sldId id="4040" r:id="rId18"/>
    <p:sldId id="4041" r:id="rId19"/>
    <p:sldId id="4043" r:id="rId20"/>
    <p:sldId id="4044" r:id="rId21"/>
    <p:sldId id="4045" r:id="rId22"/>
    <p:sldId id="4046" r:id="rId23"/>
    <p:sldId id="4047" r:id="rId24"/>
    <p:sldId id="4048" r:id="rId25"/>
    <p:sldId id="4049" r:id="rId26"/>
    <p:sldId id="4050" r:id="rId27"/>
    <p:sldId id="4051" r:id="rId28"/>
    <p:sldId id="4053" r:id="rId29"/>
    <p:sldId id="4054" r:id="rId30"/>
    <p:sldId id="4057" r:id="rId31"/>
    <p:sldId id="4055" r:id="rId32"/>
    <p:sldId id="4056" r:id="rId33"/>
    <p:sldId id="4059" r:id="rId34"/>
    <p:sldId id="4058" r:id="rId35"/>
    <p:sldId id="4067" r:id="rId36"/>
    <p:sldId id="4066" r:id="rId37"/>
    <p:sldId id="4069" r:id="rId38"/>
    <p:sldId id="4065" r:id="rId39"/>
    <p:sldId id="4070" r:id="rId40"/>
    <p:sldId id="4061" r:id="rId41"/>
    <p:sldId id="4062" r:id="rId42"/>
    <p:sldId id="4063" r:id="rId43"/>
    <p:sldId id="4064" r:id="rId44"/>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79B5"/>
    <a:srgbClr val="FB8C8E"/>
    <a:srgbClr val="FC8C8E"/>
    <a:srgbClr val="AA78B5"/>
    <a:srgbClr val="786DCE"/>
    <a:srgbClr val="FF8D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647" autoAdjust="0"/>
  </p:normalViewPr>
  <p:slideViewPr>
    <p:cSldViewPr snapToGrid="0">
      <p:cViewPr varScale="1">
        <p:scale>
          <a:sx n="88" d="100"/>
          <a:sy n="88" d="100"/>
        </p:scale>
        <p:origin x="82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gs" Target="tags/tag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6447B8-A57C-4DC4-ACBE-C8C03C929C41}" type="datetimeFigureOut">
              <a:rPr lang="zh-CN" altLang="en-US" smtClean="0"/>
              <a:t>2018/12/23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471570-9499-4A70-9F44-ADE5828AEB1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aike.baidu.com/item/Booch"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baike.baidu.com/item/%E8%BD%AF%E4%BB%B6%E8%AE%BE%E8%AE%A1"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1</a:t>
            </a:fld>
            <a:endParaRPr lang="zh-CN" altLang="en-US"/>
          </a:p>
        </p:txBody>
      </p:sp>
    </p:spTree>
    <p:extLst>
      <p:ext uri="{BB962C8B-B14F-4D97-AF65-F5344CB8AC3E}">
        <p14:creationId xmlns:p14="http://schemas.microsoft.com/office/powerpoint/2010/main" val="735854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系统分解为一系列的关键抽象，（大多数）来自于问题域，表现为对象或对象类的形式。它们采用抽象、封装和继承的原理。</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在一般软体专案中若采用物件导向的方式开发，则</a:t>
            </a:r>
            <a:r>
              <a:rPr lang="en-US" altLang="zh-CN" sz="1200" kern="1200" dirty="0">
                <a:solidFill>
                  <a:schemeClr val="tx1"/>
                </a:solidFill>
                <a:effectLst/>
                <a:latin typeface="+mn-lt"/>
                <a:ea typeface="+mn-ea"/>
                <a:cs typeface="+mn-cs"/>
              </a:rPr>
              <a:t>Logic View</a:t>
            </a:r>
            <a:r>
              <a:rPr lang="zh-CN" altLang="zh-CN" sz="1200" kern="1200" dirty="0">
                <a:solidFill>
                  <a:schemeClr val="tx1"/>
                </a:solidFill>
                <a:effectLst/>
                <a:latin typeface="+mn-lt"/>
                <a:ea typeface="+mn-ea"/>
                <a:cs typeface="+mn-cs"/>
              </a:rPr>
              <a:t>以物件（</a:t>
            </a:r>
            <a:r>
              <a:rPr lang="en-US" altLang="zh-CN" sz="1200" kern="1200" dirty="0">
                <a:solidFill>
                  <a:schemeClr val="tx1"/>
                </a:solidFill>
                <a:effectLst/>
                <a:latin typeface="+mn-lt"/>
                <a:ea typeface="+mn-ea"/>
                <a:cs typeface="+mn-cs"/>
              </a:rPr>
              <a:t>object</a:t>
            </a:r>
            <a:r>
              <a:rPr lang="zh-CN" altLang="zh-CN" sz="1200" kern="1200" dirty="0">
                <a:solidFill>
                  <a:schemeClr val="tx1"/>
                </a:solidFill>
                <a:effectLst/>
                <a:latin typeface="+mn-lt"/>
                <a:ea typeface="+mn-ea"/>
                <a:cs typeface="+mn-cs"/>
              </a:rPr>
              <a:t>）或类别（</a:t>
            </a:r>
            <a:r>
              <a:rPr lang="en-US" altLang="zh-CN" sz="1200" kern="1200" dirty="0">
                <a:solidFill>
                  <a:schemeClr val="tx1"/>
                </a:solidFill>
                <a:effectLst/>
                <a:latin typeface="+mn-lt"/>
                <a:ea typeface="+mn-ea"/>
                <a:cs typeface="+mn-cs"/>
              </a:rPr>
              <a:t>class</a:t>
            </a:r>
            <a:r>
              <a:rPr lang="zh-CN" altLang="zh-CN" sz="1200" kern="1200" dirty="0">
                <a:solidFill>
                  <a:schemeClr val="tx1"/>
                </a:solidFill>
                <a:effectLst/>
                <a:latin typeface="+mn-lt"/>
                <a:ea typeface="+mn-ea"/>
                <a:cs typeface="+mn-cs"/>
              </a:rPr>
              <a:t>）和物件之间的关系（</a:t>
            </a:r>
            <a:r>
              <a:rPr lang="en-US" altLang="zh-CN" sz="1200" kern="1200" dirty="0">
                <a:solidFill>
                  <a:schemeClr val="tx1"/>
                </a:solidFill>
                <a:effectLst/>
                <a:latin typeface="+mn-lt"/>
                <a:ea typeface="+mn-ea"/>
                <a:cs typeface="+mn-cs"/>
              </a:rPr>
              <a:t>association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aggregation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usage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inheritance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instantiation</a:t>
            </a:r>
            <a:r>
              <a:rPr lang="zh-CN" altLang="zh-CN" sz="1200" kern="1200" dirty="0">
                <a:solidFill>
                  <a:schemeClr val="tx1"/>
                </a:solidFill>
                <a:effectLst/>
                <a:latin typeface="+mn-lt"/>
                <a:ea typeface="+mn-ea"/>
                <a:cs typeface="+mn-cs"/>
              </a:rPr>
              <a:t>）来呈现。若采用资料驱动的方式来设计，则可以用</a:t>
            </a:r>
            <a:r>
              <a:rPr lang="en-US" altLang="zh-CN" sz="1200" kern="1200" dirty="0">
                <a:solidFill>
                  <a:schemeClr val="tx1"/>
                </a:solidFill>
                <a:effectLst/>
                <a:latin typeface="+mn-lt"/>
                <a:ea typeface="+mn-ea"/>
                <a:cs typeface="+mn-cs"/>
              </a:rPr>
              <a:t>E-R Diagram</a:t>
            </a:r>
            <a:r>
              <a:rPr lang="zh-CN" altLang="zh-CN" sz="1200" kern="1200" dirty="0">
                <a:solidFill>
                  <a:schemeClr val="tx1"/>
                </a:solidFill>
                <a:effectLst/>
                <a:latin typeface="+mn-lt"/>
                <a:ea typeface="+mn-ea"/>
                <a:cs typeface="+mn-cs"/>
              </a:rPr>
              <a:t>来表达</a:t>
            </a:r>
            <a:r>
              <a:rPr lang="en-US" altLang="zh-CN" sz="1200" kern="1200" dirty="0">
                <a:solidFill>
                  <a:schemeClr val="tx1"/>
                </a:solidFill>
                <a:effectLst/>
                <a:latin typeface="+mn-lt"/>
                <a:ea typeface="+mn-ea"/>
                <a:cs typeface="+mn-cs"/>
              </a:rPr>
              <a:t>Logic View</a:t>
            </a:r>
            <a:r>
              <a:rPr lang="zh-CN" altLang="zh-CN" sz="1200" kern="1200" dirty="0">
                <a:solidFill>
                  <a:schemeClr val="tx1"/>
                </a:solidFill>
                <a:effectLst/>
                <a:latin typeface="+mn-lt"/>
                <a:ea typeface="+mn-ea"/>
                <a:cs typeface="+mn-cs"/>
              </a:rPr>
              <a:t>。</a:t>
            </a:r>
          </a:p>
          <a:p>
            <a:pPr>
              <a:lnSpc>
                <a:spcPct val="130000"/>
              </a:lnSpc>
            </a:pPr>
            <a:endParaRPr lang="en-US" altLang="zh-CN" sz="1200" dirty="0">
              <a:solidFill>
                <a:srgbClr val="FF0000"/>
              </a:solidFill>
              <a:latin typeface="微软雅黑" panose="020B0503020204020204" pitchFamily="34" charset="-122"/>
              <a:ea typeface="微软雅黑" panose="020B0503020204020204" pitchFamily="34" charset="-122"/>
            </a:endParaRPr>
          </a:p>
          <a:p>
            <a:pPr>
              <a:lnSpc>
                <a:spcPct val="130000"/>
              </a:lnSpc>
            </a:pPr>
            <a:r>
              <a:rPr lang="zh-CN" altLang="en-US" sz="1200" dirty="0">
                <a:solidFill>
                  <a:srgbClr val="FF0000"/>
                </a:solidFill>
                <a:latin typeface="微软雅黑" panose="020B0503020204020204" pitchFamily="34" charset="-122"/>
                <a:ea typeface="微软雅黑" panose="020B0503020204020204" pitchFamily="34" charset="-122"/>
              </a:rPr>
              <a:t>总结即为以上两种分解方法</a:t>
            </a:r>
            <a:r>
              <a:rPr lang="en-US" altLang="zh-CN" sz="1200" dirty="0">
                <a:solidFill>
                  <a:srgbClr val="FF0000"/>
                </a:solidFill>
                <a:latin typeface="微软雅黑" panose="020B0503020204020204" pitchFamily="34" charset="-122"/>
                <a:ea typeface="微软雅黑" panose="020B0503020204020204" pitchFamily="34" charset="-122"/>
              </a:rPr>
              <a:t>:</a:t>
            </a:r>
          </a:p>
          <a:p>
            <a:pPr>
              <a:lnSpc>
                <a:spcPct val="130000"/>
              </a:lnSpc>
            </a:pPr>
            <a:r>
              <a:rPr lang="zh-CN" altLang="zh-CN" sz="1200" dirty="0">
                <a:solidFill>
                  <a:srgbClr val="FF0000"/>
                </a:solidFill>
                <a:latin typeface="微软雅黑" panose="020B0503020204020204" pitchFamily="34" charset="-122"/>
                <a:ea typeface="微软雅黑" panose="020B0503020204020204" pitchFamily="34" charset="-122"/>
              </a:rPr>
              <a:t>分解方法一：类图和类模板</a:t>
            </a:r>
          </a:p>
          <a:p>
            <a:pPr>
              <a:lnSpc>
                <a:spcPct val="130000"/>
              </a:lnSpc>
            </a:pPr>
            <a:r>
              <a:rPr lang="zh-CN" altLang="zh-CN" sz="1200" dirty="0">
                <a:latin typeface="微软雅黑" panose="020B0503020204020204" pitchFamily="34" charset="-122"/>
                <a:ea typeface="微软雅黑" panose="020B0503020204020204" pitchFamily="34" charset="-122"/>
                <a:sym typeface="宋体" panose="02010600030101010101" pitchFamily="2" charset="-122"/>
              </a:rPr>
              <a:t>    类图用来显示一个类的集合和它们的逻辑关系：关联、使用、组合、继承等等。相似的类可以划分成类集合。类模板关注于单个类，它们强调主要的类操作，并且识别关键的对象特征。如果需要定义对象的内部行为，则使用状态转换图或状态图来完成。</a:t>
            </a:r>
            <a:endParaRPr lang="en-US" altLang="zh-CN" sz="1200" dirty="0">
              <a:latin typeface="微软雅黑" panose="020B0503020204020204" pitchFamily="34" charset="-122"/>
              <a:ea typeface="微软雅黑" panose="020B0503020204020204" pitchFamily="34" charset="-122"/>
            </a:endParaRPr>
          </a:p>
          <a:p>
            <a:pPr>
              <a:lnSpc>
                <a:spcPct val="130000"/>
              </a:lnSpc>
            </a:pPr>
            <a:r>
              <a:rPr lang="zh-CN" altLang="zh-CN" sz="1200" dirty="0">
                <a:solidFill>
                  <a:srgbClr val="FF0000"/>
                </a:solidFill>
                <a:latin typeface="微软雅黑" panose="020B0503020204020204" pitchFamily="34" charset="-122"/>
                <a:ea typeface="微软雅黑" panose="020B0503020204020204" pitchFamily="34" charset="-122"/>
              </a:rPr>
              <a:t>分解方法二：</a:t>
            </a:r>
            <a:r>
              <a:rPr lang="en-US" altLang="zh-CN" sz="1200" dirty="0">
                <a:solidFill>
                  <a:srgbClr val="FF0000"/>
                </a:solidFill>
                <a:latin typeface="微软雅黑" panose="020B0503020204020204" pitchFamily="34" charset="-122"/>
                <a:ea typeface="微软雅黑" panose="020B0503020204020204" pitchFamily="34" charset="-122"/>
              </a:rPr>
              <a:t>E-R</a:t>
            </a:r>
            <a:r>
              <a:rPr lang="zh-CN" altLang="en-US" sz="1200" dirty="0">
                <a:solidFill>
                  <a:srgbClr val="FF0000"/>
                </a:solidFill>
                <a:latin typeface="微软雅黑" panose="020B0503020204020204" pitchFamily="34" charset="-122"/>
                <a:ea typeface="微软雅黑" panose="020B0503020204020204" pitchFamily="34" charset="-122"/>
              </a:rPr>
              <a:t>图</a:t>
            </a:r>
          </a:p>
          <a:p>
            <a:pPr>
              <a:lnSpc>
                <a:spcPct val="130000"/>
              </a:lnSpc>
            </a:pPr>
            <a:r>
              <a:rPr lang="zh-CN" altLang="zh-CN" sz="1200" dirty="0">
                <a:latin typeface="微软雅黑" panose="020B0503020204020204" pitchFamily="34" charset="-122"/>
                <a:ea typeface="微软雅黑" panose="020B0503020204020204" pitchFamily="34" charset="-122"/>
              </a:rPr>
              <a:t>    对于数据驱动程度高的应用程序，可以使用其他形式的逻辑视图，例如 E-R 图，来代替面向对象的方法。</a:t>
            </a:r>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10</a:t>
            </a:fld>
            <a:endParaRPr lang="zh-CN" altLang="en-US"/>
          </a:p>
        </p:txBody>
      </p:sp>
    </p:spTree>
    <p:extLst>
      <p:ext uri="{BB962C8B-B14F-4D97-AF65-F5344CB8AC3E}">
        <p14:creationId xmlns:p14="http://schemas.microsoft.com/office/powerpoint/2010/main" val="983904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在那个年代</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还没有出生，论文中使用</a:t>
            </a:r>
            <a:r>
              <a:rPr lang="en-US" altLang="zh-CN" sz="1200" u="sng" kern="1200" dirty="0" err="1">
                <a:solidFill>
                  <a:schemeClr val="tx1"/>
                </a:solidFill>
                <a:effectLst/>
                <a:latin typeface="+mn-lt"/>
                <a:ea typeface="+mn-ea"/>
                <a:cs typeface="+mn-cs"/>
              </a:rPr>
              <a:t>Booch</a:t>
            </a:r>
            <a:r>
              <a:rPr lang="en-US" altLang="zh-CN" sz="1200" kern="1200" dirty="0">
                <a:solidFill>
                  <a:schemeClr val="tx1"/>
                </a:solidFill>
                <a:effectLst/>
                <a:latin typeface="+mn-lt"/>
                <a:ea typeface="+mn-ea"/>
                <a:cs typeface="+mn-cs"/>
              </a:rPr>
              <a:t>  notation</a:t>
            </a:r>
            <a:r>
              <a:rPr lang="zh-CN" altLang="zh-CN" sz="1200" kern="1200" dirty="0">
                <a:solidFill>
                  <a:schemeClr val="tx1"/>
                </a:solidFill>
                <a:effectLst/>
                <a:latin typeface="+mn-lt"/>
                <a:ea typeface="+mn-ea"/>
                <a:cs typeface="+mn-cs"/>
              </a:rPr>
              <a:t>来画图。</a:t>
            </a:r>
            <a:r>
              <a:rPr lang="zh-CN" altLang="zh-CN" dirty="0">
                <a:effectLst/>
              </a:rPr>
              <a:t> </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Booch</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方法</a:t>
            </a:r>
          </a:p>
          <a:p>
            <a:r>
              <a:rPr lang="en-US" altLang="zh-CN" sz="1200" u="sng" kern="1200" dirty="0">
                <a:solidFill>
                  <a:schemeClr val="tx1"/>
                </a:solidFill>
                <a:effectLst/>
                <a:latin typeface="+mn-lt"/>
                <a:ea typeface="+mn-ea"/>
                <a:cs typeface="+mn-cs"/>
                <a:hlinkClick r:id="rId3"/>
              </a:rPr>
              <a:t>https://baike.baidu.com/item/Booch</a:t>
            </a:r>
            <a:endParaRPr lang="zh-CN" altLang="zh-CN" sz="1200" kern="1200" dirty="0">
              <a:solidFill>
                <a:schemeClr val="tx1"/>
              </a:solidFill>
              <a:effectLst/>
              <a:latin typeface="+mn-lt"/>
              <a:ea typeface="+mn-ea"/>
              <a:cs typeface="+mn-cs"/>
            </a:endParaRPr>
          </a:p>
          <a:p>
            <a:r>
              <a:rPr lang="en-US" altLang="zh-CN" sz="1200" kern="1200" dirty="0" err="1">
                <a:solidFill>
                  <a:schemeClr val="tx1"/>
                </a:solidFill>
                <a:effectLst/>
                <a:latin typeface="+mn-lt"/>
                <a:ea typeface="+mn-ea"/>
                <a:cs typeface="+mn-cs"/>
              </a:rPr>
              <a:t>Booch</a:t>
            </a:r>
            <a:r>
              <a:rPr lang="zh-CN" altLang="zh-CN" sz="1200" kern="1200" dirty="0">
                <a:solidFill>
                  <a:schemeClr val="tx1"/>
                </a:solidFill>
                <a:effectLst/>
                <a:latin typeface="+mn-lt"/>
                <a:ea typeface="+mn-ea"/>
                <a:cs typeface="+mn-cs"/>
              </a:rPr>
              <a:t>方法是在</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出现之前比较普及的一种面向对象的</a:t>
            </a:r>
            <a:r>
              <a:rPr lang="en-US" altLang="zh-CN" sz="1200" u="sng" kern="1200" dirty="0" err="1">
                <a:solidFill>
                  <a:schemeClr val="tx1"/>
                </a:solidFill>
                <a:effectLst/>
                <a:latin typeface="+mn-lt"/>
                <a:ea typeface="+mn-ea"/>
                <a:cs typeface="+mn-cs"/>
                <a:hlinkClick r:id="rId4"/>
              </a:rPr>
              <a:t>软件设计</a:t>
            </a:r>
            <a:r>
              <a:rPr lang="zh-CN" altLang="zh-CN" sz="1200" kern="1200" dirty="0">
                <a:solidFill>
                  <a:schemeClr val="tx1"/>
                </a:solidFill>
                <a:effectLst/>
                <a:latin typeface="+mn-lt"/>
                <a:ea typeface="+mn-ea"/>
                <a:cs typeface="+mn-cs"/>
              </a:rPr>
              <a:t>方法，它包括一个很像</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的图标语言。如果不仔细看，不好看出一个图是</a:t>
            </a:r>
            <a:r>
              <a:rPr lang="en-US" altLang="zh-CN" sz="1200" kern="1200" dirty="0" err="1">
                <a:solidFill>
                  <a:schemeClr val="tx1"/>
                </a:solidFill>
                <a:effectLst/>
                <a:latin typeface="+mn-lt"/>
                <a:ea typeface="+mn-ea"/>
                <a:cs typeface="+mn-cs"/>
              </a:rPr>
              <a:t>Booch</a:t>
            </a:r>
            <a:r>
              <a:rPr lang="zh-CN" altLang="zh-CN" sz="1200" kern="1200" dirty="0">
                <a:solidFill>
                  <a:schemeClr val="tx1"/>
                </a:solidFill>
                <a:effectLst/>
                <a:latin typeface="+mn-lt"/>
                <a:ea typeface="+mn-ea"/>
                <a:cs typeface="+mn-cs"/>
              </a:rPr>
              <a:t>还是</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。与</a:t>
            </a:r>
            <a:r>
              <a:rPr lang="en-US" altLang="zh-CN" sz="1200" kern="1200" dirty="0" err="1">
                <a:solidFill>
                  <a:schemeClr val="tx1"/>
                </a:solidFill>
                <a:effectLst/>
                <a:latin typeface="+mn-lt"/>
                <a:ea typeface="+mn-ea"/>
                <a:cs typeface="+mn-cs"/>
              </a:rPr>
              <a:t>Booch</a:t>
            </a:r>
            <a:r>
              <a:rPr lang="zh-CN" altLang="zh-CN" sz="1200" kern="1200" dirty="0">
                <a:solidFill>
                  <a:schemeClr val="tx1"/>
                </a:solidFill>
                <a:effectLst/>
                <a:latin typeface="+mn-lt"/>
                <a:ea typeface="+mn-ea"/>
                <a:cs typeface="+mn-cs"/>
              </a:rPr>
              <a:t>方法同时存在的，还有至少</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种类似于</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的图标语言、设计方法论等等。</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将这些图标语言统一了起来，而没有提及方法论，从而使</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成为一种为所有人都能接受的图标语言，同时适应于各种的设计方法论。</a:t>
            </a:r>
          </a:p>
          <a:p>
            <a:pPr>
              <a:lnSpc>
                <a:spcPct val="130000"/>
              </a:lnSpc>
            </a:pPr>
            <a:endParaRPr lang="en-US" altLang="zh-CN" sz="1200" dirty="0">
              <a:solidFill>
                <a:srgbClr val="2A3641"/>
              </a:solidFill>
              <a:latin typeface="微软雅黑" panose="020B0503020204020204" pitchFamily="34" charset="-122"/>
              <a:ea typeface="微软雅黑" panose="020B0503020204020204" pitchFamily="34" charset="-122"/>
            </a:endParaRPr>
          </a:p>
          <a:p>
            <a:pPr>
              <a:lnSpc>
                <a:spcPct val="130000"/>
              </a:lnSpc>
            </a:pPr>
            <a:endParaRPr lang="en-US" altLang="zh-CN" sz="1200" dirty="0">
              <a:solidFill>
                <a:srgbClr val="2A3641"/>
              </a:solidFill>
              <a:latin typeface="微软雅黑" panose="020B0503020204020204" pitchFamily="34" charset="-122"/>
              <a:ea typeface="微软雅黑" panose="020B0503020204020204" pitchFamily="34" charset="-122"/>
            </a:endParaRPr>
          </a:p>
          <a:p>
            <a:pPr>
              <a:lnSpc>
                <a:spcPct val="130000"/>
              </a:lnSpc>
            </a:pPr>
            <a:r>
              <a:rPr lang="zh-CN" altLang="en-US" sz="1200" dirty="0">
                <a:solidFill>
                  <a:srgbClr val="2A3641"/>
                </a:solidFill>
                <a:latin typeface="微软雅黑" panose="020B0503020204020204" pitchFamily="34" charset="-122"/>
                <a:ea typeface="微软雅黑" panose="020B0503020204020204" pitchFamily="34" charset="-122"/>
              </a:rPr>
              <a:t>构件（</a:t>
            </a:r>
            <a:r>
              <a:rPr lang="en-US" altLang="zh-CN" sz="1200" dirty="0">
                <a:solidFill>
                  <a:srgbClr val="2A3641"/>
                </a:solidFill>
                <a:latin typeface="微软雅黑" panose="020B0503020204020204" pitchFamily="34" charset="-122"/>
                <a:ea typeface="微软雅黑" panose="020B0503020204020204" pitchFamily="34" charset="-122"/>
              </a:rPr>
              <a:t>Components</a:t>
            </a:r>
            <a:r>
              <a:rPr lang="zh-CN" altLang="en-US" sz="1200" dirty="0">
                <a:solidFill>
                  <a:srgbClr val="2A3641"/>
                </a:solidFill>
                <a:latin typeface="微软雅黑" panose="020B0503020204020204" pitchFamily="34" charset="-122"/>
                <a:ea typeface="微软雅黑" panose="020B0503020204020204" pitchFamily="34" charset="-122"/>
              </a:rPr>
              <a:t>）：类、类功能、参数化类、类层次</a:t>
            </a:r>
          </a:p>
          <a:p>
            <a:pPr>
              <a:lnSpc>
                <a:spcPct val="130000"/>
              </a:lnSpc>
            </a:pPr>
            <a:r>
              <a:rPr lang="zh-CN" altLang="en-US" sz="1200" dirty="0">
                <a:solidFill>
                  <a:srgbClr val="2A3641"/>
                </a:solidFill>
                <a:latin typeface="微软雅黑" panose="020B0503020204020204" pitchFamily="34" charset="-122"/>
                <a:ea typeface="微软雅黑" panose="020B0503020204020204" pitchFamily="34" charset="-122"/>
              </a:rPr>
              <a:t>连接件（</a:t>
            </a:r>
            <a:r>
              <a:rPr lang="en-US" altLang="zh-CN" sz="1200" dirty="0">
                <a:solidFill>
                  <a:srgbClr val="2A3641"/>
                </a:solidFill>
                <a:latin typeface="微软雅黑" panose="020B0503020204020204" pitchFamily="34" charset="-122"/>
                <a:ea typeface="微软雅黑" panose="020B0503020204020204" pitchFamily="34" charset="-122"/>
              </a:rPr>
              <a:t>Connectors</a:t>
            </a:r>
            <a:r>
              <a:rPr lang="zh-CN" altLang="en-US" sz="1200" dirty="0">
                <a:solidFill>
                  <a:srgbClr val="2A3641"/>
                </a:solidFill>
                <a:latin typeface="微软雅黑" panose="020B0503020204020204" pitchFamily="34" charset="-122"/>
                <a:ea typeface="微软雅黑" panose="020B0503020204020204" pitchFamily="34" charset="-122"/>
              </a:rPr>
              <a:t>）：关联、包含</a:t>
            </a:r>
            <a:r>
              <a:rPr lang="en-US" altLang="zh-CN" sz="1200" dirty="0">
                <a:solidFill>
                  <a:srgbClr val="2A3641"/>
                </a:solidFill>
                <a:latin typeface="微软雅黑" panose="020B0503020204020204" pitchFamily="34" charset="-122"/>
                <a:ea typeface="微软雅黑" panose="020B0503020204020204" pitchFamily="34" charset="-122"/>
              </a:rPr>
              <a:t>,</a:t>
            </a:r>
            <a:r>
              <a:rPr lang="zh-CN" altLang="en-US" sz="1200" dirty="0">
                <a:solidFill>
                  <a:srgbClr val="2A3641"/>
                </a:solidFill>
                <a:latin typeface="微软雅黑" panose="020B0503020204020204" pitchFamily="34" charset="-122"/>
                <a:ea typeface="微软雅黑" panose="020B0503020204020204" pitchFamily="34" charset="-122"/>
              </a:rPr>
              <a:t>聚类、使用、继承、实例化</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11</a:t>
            </a:fld>
            <a:endParaRPr lang="zh-CN" altLang="en-US"/>
          </a:p>
        </p:txBody>
      </p:sp>
    </p:spTree>
    <p:extLst>
      <p:ext uri="{BB962C8B-B14F-4D97-AF65-F5344CB8AC3E}">
        <p14:creationId xmlns:p14="http://schemas.microsoft.com/office/powerpoint/2010/main" val="3204903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en-US" altLang="zh-CN" sz="1200" dirty="0">
                <a:solidFill>
                  <a:srgbClr val="2A3641"/>
                </a:solidFill>
                <a:latin typeface="+mn-lt"/>
                <a:ea typeface="微软雅黑" panose="020B0503020204020204" pitchFamily="34" charset="-122"/>
              </a:rPr>
              <a:t> </a:t>
            </a:r>
            <a:r>
              <a:rPr lang="zh-CN" altLang="zh-CN" sz="1200" dirty="0">
                <a:solidFill>
                  <a:srgbClr val="2A3641"/>
                </a:solidFill>
                <a:latin typeface="+mn-lt"/>
                <a:ea typeface="微软雅黑" panose="020B0503020204020204" pitchFamily="34" charset="-122"/>
              </a:rPr>
              <a:t>逻辑视图的风格采用面向对象的风格，其主要的设计准则是试图在整个系统中保持单一的、一致的对象模型，避免就每个场合或过程产生草率的类和机制的技术说明</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12</a:t>
            </a:fld>
            <a:endParaRPr lang="zh-CN" altLang="en-US"/>
          </a:p>
        </p:txBody>
      </p:sp>
    </p:spTree>
    <p:extLst>
      <p:ext uri="{BB962C8B-B14F-4D97-AF65-F5344CB8AC3E}">
        <p14:creationId xmlns:p14="http://schemas.microsoft.com/office/powerpoint/2010/main" val="3160031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图中左边是一个 </a:t>
            </a:r>
            <a:r>
              <a:rPr lang="en-US" altLang="zh-CN" sz="1200" b="1" kern="1200" dirty="0">
                <a:solidFill>
                  <a:schemeClr val="tx1"/>
                </a:solidFill>
                <a:effectLst/>
                <a:latin typeface="+mn-lt"/>
                <a:ea typeface="+mn-ea"/>
                <a:cs typeface="+mn-cs"/>
              </a:rPr>
              <a:t>PABX</a:t>
            </a:r>
            <a:r>
              <a:rPr lang="en-US" altLang="zh-CN" sz="1200" kern="1200" dirty="0">
                <a:solidFill>
                  <a:schemeClr val="tx1"/>
                </a:solidFill>
                <a:effectLst/>
                <a:latin typeface="+mn-lt"/>
                <a:ea typeface="+mn-ea"/>
                <a:cs typeface="+mn-cs"/>
              </a:rPr>
              <a:t> </a:t>
            </a:r>
            <a:r>
              <a:rPr lang="zh-CN" altLang="zh-CN" sz="1200" b="1" kern="1200" dirty="0">
                <a:solidFill>
                  <a:schemeClr val="tx1"/>
                </a:solidFill>
                <a:effectLst/>
                <a:latin typeface="+mn-lt"/>
                <a:ea typeface="+mn-ea"/>
                <a:cs typeface="+mn-cs"/>
              </a:rPr>
              <a:t>电话接线系统 </a:t>
            </a:r>
            <a:r>
              <a:rPr lang="zh-CN" altLang="zh-CN" sz="1200" kern="1200" dirty="0">
                <a:solidFill>
                  <a:schemeClr val="tx1"/>
                </a:solidFill>
                <a:effectLst/>
                <a:latin typeface="+mn-lt"/>
                <a:ea typeface="+mn-ea"/>
                <a:cs typeface="+mn-cs"/>
              </a:rPr>
              <a:t>里面使用</a:t>
            </a:r>
            <a:r>
              <a:rPr lang="en-US" altLang="zh-CN" sz="1200" kern="1200" dirty="0">
                <a:solidFill>
                  <a:schemeClr val="tx1"/>
                </a:solidFill>
                <a:effectLst/>
                <a:latin typeface="+mn-lt"/>
                <a:ea typeface="+mn-ea"/>
                <a:cs typeface="+mn-cs"/>
              </a:rPr>
              <a:t>class</a:t>
            </a:r>
            <a:r>
              <a:rPr lang="zh-CN" altLang="zh-CN" sz="1200" kern="1200" dirty="0">
                <a:solidFill>
                  <a:schemeClr val="tx1"/>
                </a:solidFill>
                <a:effectLst/>
                <a:latin typeface="+mn-lt"/>
                <a:ea typeface="+mn-ea"/>
                <a:cs typeface="+mn-cs"/>
              </a:rPr>
              <a:t>来描述系统，粒度小</a:t>
            </a:r>
            <a:endParaRPr lang="en-US" altLang="zh-CN" sz="1200" kern="1200" dirty="0">
              <a:solidFill>
                <a:schemeClr val="tx1"/>
              </a:solidFill>
              <a:effectLst/>
              <a:latin typeface="+mn-lt"/>
              <a:ea typeface="+mn-ea"/>
              <a:cs typeface="+mn-cs"/>
            </a:endParaRPr>
          </a:p>
          <a:p>
            <a:r>
              <a:rPr lang="zh-CN" altLang="zh-CN" sz="1200" dirty="0">
                <a:latin typeface="微软雅黑" panose="020B0503020204020204" pitchFamily="34" charset="-122"/>
                <a:ea typeface="微软雅黑" panose="020B0503020204020204" pitchFamily="34" charset="-122"/>
                <a:sym typeface="宋体" panose="02010600030101010101" pitchFamily="2" charset="-122"/>
              </a:rPr>
              <a:t>PABX 建立终端间的通信连接。终端可以是电话设备、中继线（例如，连接到中央办公室）、连接线（PABX 专线到 PABX 线)、电话专线、数据线、ISDN（综合业务数字网） 等等。不同的线路由不同的接口卡提供支持。</a:t>
            </a:r>
            <a:endParaRPr lang="zh-CN" altLang="zh-CN" sz="1200" kern="1200" dirty="0">
              <a:solidFill>
                <a:schemeClr val="tx1"/>
              </a:solidFill>
              <a:effectLst/>
              <a:latin typeface="+mn-lt"/>
              <a:ea typeface="+mn-ea"/>
              <a:cs typeface="+mn-cs"/>
            </a:endParaRPr>
          </a:p>
          <a:p>
            <a:endParaRPr lang="en-US" altLang="zh-CN" dirty="0"/>
          </a:p>
          <a:p>
            <a:pPr>
              <a:lnSpc>
                <a:spcPct val="130000"/>
              </a:lnSpc>
            </a:pPr>
            <a:r>
              <a:rPr lang="en-US" altLang="zh-CN" sz="1200" dirty="0">
                <a:latin typeface="微软雅黑" panose="020B0503020204020204" pitchFamily="34" charset="-122"/>
                <a:ea typeface="微软雅黑" panose="020B0503020204020204" pitchFamily="34" charset="-122"/>
              </a:rPr>
              <a:t>C</a:t>
            </a:r>
            <a:r>
              <a:rPr lang="zh-CN" altLang="zh-CN" sz="1200" dirty="0">
                <a:latin typeface="微软雅黑" panose="020B0503020204020204" pitchFamily="34" charset="-122"/>
                <a:ea typeface="微软雅黑" panose="020B0503020204020204" pitchFamily="34" charset="-122"/>
                <a:sym typeface="宋体" panose="02010600030101010101" pitchFamily="2" charset="-122"/>
              </a:rPr>
              <a:t>onversation 代表了会话中的一系列终端 。</a:t>
            </a:r>
          </a:p>
          <a:p>
            <a:pPr>
              <a:lnSpc>
                <a:spcPct val="130000"/>
              </a:lnSpc>
            </a:pPr>
            <a:r>
              <a:rPr lang="zh-CN" altLang="zh-CN" sz="1200" dirty="0">
                <a:latin typeface="微软雅黑" panose="020B0503020204020204" pitchFamily="34" charset="-122"/>
                <a:ea typeface="微软雅黑" panose="020B0503020204020204" pitchFamily="34" charset="-122"/>
                <a:sym typeface="宋体" panose="02010600030101010101" pitchFamily="2" charset="-122"/>
              </a:rPr>
              <a:t>    </a:t>
            </a:r>
            <a:r>
              <a:rPr lang="en-US" altLang="zh-CN" sz="1200" dirty="0">
                <a:latin typeface="微软雅黑" panose="020B0503020204020204" pitchFamily="34" charset="-122"/>
                <a:ea typeface="微软雅黑" panose="020B0503020204020204" pitchFamily="34" charset="-122"/>
              </a:rPr>
              <a:t>C</a:t>
            </a:r>
            <a:r>
              <a:rPr lang="zh-CN" altLang="zh-CN" sz="1200" dirty="0">
                <a:latin typeface="微软雅黑" panose="020B0503020204020204" pitchFamily="34" charset="-122"/>
                <a:ea typeface="微软雅黑" panose="020B0503020204020204" pitchFamily="34" charset="-122"/>
                <a:sym typeface="宋体" panose="02010600030101010101" pitchFamily="2" charset="-122"/>
              </a:rPr>
              <a:t>onversation 使用了Translation Service(目录、逻辑物理映射、路由)，以及建立终端之间语音路径的Connection Service 。</a:t>
            </a:r>
            <a:endParaRPr lang="en-US" altLang="zh-CN" sz="1200" dirty="0">
              <a:latin typeface="微软雅黑" panose="020B0503020204020204" pitchFamily="34" charset="-122"/>
              <a:ea typeface="微软雅黑" panose="020B0503020204020204" pitchFamily="34" charset="-122"/>
              <a:sym typeface="宋体" panose="02010600030101010101" pitchFamily="2" charset="-122"/>
            </a:endParaRPr>
          </a:p>
          <a:p>
            <a:pPr>
              <a:lnSpc>
                <a:spcPct val="130000"/>
              </a:lnSpc>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T</a:t>
            </a:r>
            <a:r>
              <a:rPr lang="zh-CN" altLang="zh-CN" sz="1200" dirty="0">
                <a:latin typeface="微软雅黑" panose="020B0503020204020204" pitchFamily="34" charset="-122"/>
                <a:ea typeface="微软雅黑" panose="020B0503020204020204" pitchFamily="34" charset="-122"/>
                <a:sym typeface="宋体" panose="02010600030101010101" pitchFamily="2" charset="-122"/>
              </a:rPr>
              <a:t>erminal 对象的责任是维持终端的状态，代表线路协调各项服务。</a:t>
            </a:r>
            <a:endParaRPr lang="en-US" altLang="zh-CN" dirty="0"/>
          </a:p>
          <a:p>
            <a:endParaRPr lang="en-US" altLang="zh-CN" dirty="0"/>
          </a:p>
          <a:p>
            <a:pPr>
              <a:lnSpc>
                <a:spcPct val="130000"/>
              </a:lnSpc>
            </a:pPr>
            <a:r>
              <a:rPr lang="zh-CN" altLang="zh-CN" sz="1200" dirty="0">
                <a:latin typeface="微软雅黑" panose="020B0503020204020204" pitchFamily="34" charset="-122"/>
                <a:ea typeface="微软雅黑" panose="020B0503020204020204" pitchFamily="34" charset="-122"/>
                <a:sym typeface="宋体" panose="02010600030101010101" pitchFamily="2" charset="-122"/>
              </a:rPr>
              <a:t>线路 </a:t>
            </a:r>
            <a:r>
              <a:rPr lang="en-US" altLang="zh-CN" sz="1200" dirty="0">
                <a:latin typeface="微软雅黑" panose="020B0503020204020204" pitchFamily="34" charset="-122"/>
                <a:ea typeface="微软雅黑" panose="020B0503020204020204" pitchFamily="34" charset="-122"/>
              </a:rPr>
              <a:t>C</a:t>
            </a:r>
            <a:r>
              <a:rPr lang="zh-CN" altLang="zh-CN" sz="1200" dirty="0">
                <a:latin typeface="微软雅黑" panose="020B0503020204020204" pitchFamily="34" charset="-122"/>
                <a:ea typeface="微软雅黑" panose="020B0503020204020204" pitchFamily="34" charset="-122"/>
                <a:sym typeface="宋体" panose="02010600030101010101" pitchFamily="2" charset="-122"/>
              </a:rPr>
              <a:t>ontroller 对象的职责是在接口卡上对所有的信号进行解码和注入，在特定于接口卡的信号与一致性的小型事件集合之间进行相互转换（开始、停止、数字化等）。</a:t>
            </a:r>
          </a:p>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 C</a:t>
            </a:r>
            <a:r>
              <a:rPr lang="zh-CN" altLang="zh-CN" sz="1200" dirty="0">
                <a:latin typeface="微软雅黑" panose="020B0503020204020204" pitchFamily="34" charset="-122"/>
                <a:ea typeface="微软雅黑" panose="020B0503020204020204" pitchFamily="34" charset="-122"/>
                <a:sym typeface="宋体" panose="02010600030101010101" pitchFamily="2" charset="-122"/>
              </a:rPr>
              <a:t>ontroller 对象同时承载所有的实时约束。该类派生出许多子类以满足不同的接口类型。</a:t>
            </a:r>
            <a:endParaRPr lang="en-US" altLang="zh-CN" sz="1200" dirty="0">
              <a:latin typeface="微软雅黑" panose="020B0503020204020204" pitchFamily="34" charset="-122"/>
              <a:ea typeface="微软雅黑" panose="020B0503020204020204" pitchFamily="34" charset="-122"/>
              <a:sym typeface="宋体" panose="02010600030101010101" pitchFamily="2" charset="-122"/>
            </a:endParaRPr>
          </a:p>
          <a:p>
            <a:pPr>
              <a:lnSpc>
                <a:spcPct val="130000"/>
              </a:lnSpc>
            </a:pP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 </a:t>
            </a:r>
            <a:endParaRPr lang="en-US" altLang="zh-CN" sz="1200" dirty="0">
              <a:latin typeface="微软雅黑" panose="020B0503020204020204" pitchFamily="34" charset="-122"/>
              <a:ea typeface="微软雅黑" panose="020B0503020204020204" pitchFamily="34" charset="-122"/>
              <a:sym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13</a:t>
            </a:fld>
            <a:endParaRPr lang="zh-CN" altLang="en-US"/>
          </a:p>
        </p:txBody>
      </p:sp>
    </p:spTree>
    <p:extLst>
      <p:ext uri="{BB962C8B-B14F-4D97-AF65-F5344CB8AC3E}">
        <p14:creationId xmlns:p14="http://schemas.microsoft.com/office/powerpoint/2010/main" val="1562512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进程视图考虑效能或可用性这类的非功能需求，主要关注并行处理、分散式、资料与状态完整性、容错处理，以及如何将</a:t>
            </a:r>
            <a:r>
              <a:rPr lang="en-US" altLang="zh-CN" sz="1200" kern="1200" dirty="0">
                <a:solidFill>
                  <a:schemeClr val="tx1"/>
                </a:solidFill>
                <a:effectLst/>
                <a:latin typeface="+mn-lt"/>
                <a:ea typeface="+mn-ea"/>
                <a:cs typeface="+mn-cs"/>
              </a:rPr>
              <a:t>Logic View</a:t>
            </a:r>
            <a:r>
              <a:rPr lang="zh-CN" altLang="zh-CN" sz="1200" kern="1200" dirty="0">
                <a:solidFill>
                  <a:schemeClr val="tx1"/>
                </a:solidFill>
                <a:effectLst/>
                <a:latin typeface="+mn-lt"/>
                <a:ea typeface="+mn-ea"/>
                <a:cs typeface="+mn-cs"/>
              </a:rPr>
              <a:t>的静态结构对应到</a:t>
            </a:r>
            <a:r>
              <a:rPr lang="en-US" altLang="zh-CN" sz="1200" kern="1200" dirty="0">
                <a:solidFill>
                  <a:schemeClr val="tx1"/>
                </a:solidFill>
                <a:effectLst/>
                <a:latin typeface="+mn-lt"/>
                <a:ea typeface="+mn-ea"/>
                <a:cs typeface="+mn-cs"/>
              </a:rPr>
              <a:t>Process View</a:t>
            </a:r>
            <a:r>
              <a:rPr lang="zh-CN" altLang="zh-CN" sz="1200" kern="1200" dirty="0">
                <a:solidFill>
                  <a:schemeClr val="tx1"/>
                </a:solidFill>
                <a:effectLst/>
                <a:latin typeface="+mn-lt"/>
                <a:ea typeface="+mn-ea"/>
                <a:cs typeface="+mn-cs"/>
              </a:rPr>
              <a:t>的动态视角。有好几种不同的层次可以用来表达</a:t>
            </a:r>
            <a:r>
              <a:rPr lang="en-US" altLang="zh-CN" sz="1200" kern="1200" dirty="0">
                <a:solidFill>
                  <a:schemeClr val="tx1"/>
                </a:solidFill>
                <a:effectLst/>
                <a:latin typeface="+mn-lt"/>
                <a:ea typeface="+mn-ea"/>
                <a:cs typeface="+mn-cs"/>
              </a:rPr>
              <a:t>Process View</a:t>
            </a:r>
            <a:r>
              <a:rPr lang="zh-CN" altLang="zh-CN" sz="1200" kern="1200" dirty="0">
                <a:solidFill>
                  <a:schemeClr val="tx1"/>
                </a:solidFill>
                <a:effectLst/>
                <a:latin typeface="+mn-lt"/>
                <a:ea typeface="+mn-ea"/>
                <a:cs typeface="+mn-cs"/>
              </a:rPr>
              <a:t>，从最高层次来看，</a:t>
            </a:r>
            <a:r>
              <a:rPr lang="en-US" altLang="zh-CN" sz="1200" kern="1200" dirty="0">
                <a:solidFill>
                  <a:schemeClr val="tx1"/>
                </a:solidFill>
                <a:effectLst/>
                <a:latin typeface="+mn-lt"/>
                <a:ea typeface="+mn-ea"/>
                <a:cs typeface="+mn-cs"/>
              </a:rPr>
              <a:t>Process View</a:t>
            </a:r>
            <a:r>
              <a:rPr lang="zh-CN" altLang="zh-CN" sz="1200" kern="1200" dirty="0">
                <a:solidFill>
                  <a:schemeClr val="tx1"/>
                </a:solidFill>
                <a:effectLst/>
                <a:latin typeface="+mn-lt"/>
                <a:ea typeface="+mn-ea"/>
                <a:cs typeface="+mn-cs"/>
              </a:rPr>
              <a:t>包含一组独立执行于网路节点的通讯程式（称为进程，</a:t>
            </a:r>
            <a:r>
              <a:rPr lang="en-US" altLang="zh-CN" sz="1200" kern="1200" dirty="0">
                <a:solidFill>
                  <a:schemeClr val="tx1"/>
                </a:solidFill>
                <a:effectLst/>
                <a:latin typeface="+mn-lt"/>
                <a:ea typeface="+mn-ea"/>
                <a:cs typeface="+mn-cs"/>
              </a:rPr>
              <a:t>process</a:t>
            </a:r>
            <a:r>
              <a:rPr lang="zh-CN" altLang="zh-CN" sz="1200" kern="1200" dirty="0">
                <a:solidFill>
                  <a:schemeClr val="tx1"/>
                </a:solidFill>
                <a:effectLst/>
                <a:latin typeface="+mn-lt"/>
                <a:ea typeface="+mn-ea"/>
                <a:cs typeface="+mn-cs"/>
              </a:rPr>
              <a:t>）。一个进程包含很多个工作，组成一个可执行单位。这些行程可以被启动、复原、重新组态、关闭、复制、搬移。</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一个进程可以包含拥有独立执行绪且可被单独排程的</a:t>
            </a:r>
            <a:r>
              <a:rPr lang="en-US" altLang="zh-CN" sz="1200" kern="1200" dirty="0">
                <a:solidFill>
                  <a:schemeClr val="tx1"/>
                </a:solidFill>
                <a:effectLst/>
                <a:latin typeface="+mn-lt"/>
                <a:ea typeface="+mn-ea"/>
                <a:cs typeface="+mn-cs"/>
              </a:rPr>
              <a:t>task</a:t>
            </a:r>
            <a:r>
              <a:rPr lang="zh-CN" altLang="zh-CN" sz="1200" kern="1200" dirty="0">
                <a:solidFill>
                  <a:schemeClr val="tx1"/>
                </a:solidFill>
                <a:effectLst/>
                <a:latin typeface="+mn-lt"/>
                <a:ea typeface="+mn-ea"/>
                <a:cs typeface="+mn-cs"/>
              </a:rPr>
              <a:t>（可以把进程、</a:t>
            </a:r>
            <a:r>
              <a:rPr lang="en-US" altLang="zh-CN" sz="1200" kern="1200" dirty="0">
                <a:solidFill>
                  <a:schemeClr val="tx1"/>
                </a:solidFill>
                <a:effectLst/>
                <a:latin typeface="+mn-lt"/>
                <a:ea typeface="+mn-ea"/>
                <a:cs typeface="+mn-cs"/>
              </a:rPr>
              <a:t>task</a:t>
            </a:r>
            <a:r>
              <a:rPr lang="zh-CN" altLang="zh-CN" sz="1200" kern="1200" dirty="0">
                <a:solidFill>
                  <a:schemeClr val="tx1"/>
                </a:solidFill>
                <a:effectLst/>
                <a:latin typeface="+mn-lt"/>
                <a:ea typeface="+mn-ea"/>
                <a:cs typeface="+mn-cs"/>
              </a:rPr>
              <a:t>想成操作系统中的</a:t>
            </a:r>
            <a:r>
              <a:rPr lang="en-US" altLang="zh-CN" sz="1200" kern="1200" dirty="0">
                <a:solidFill>
                  <a:schemeClr val="tx1"/>
                </a:solidFill>
                <a:effectLst/>
                <a:latin typeface="+mn-lt"/>
                <a:ea typeface="+mn-ea"/>
                <a:cs typeface="+mn-cs"/>
              </a:rPr>
              <a:t>process</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thread</a:t>
            </a:r>
            <a:r>
              <a:rPr lang="zh-CN"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14</a:t>
            </a:fld>
            <a:endParaRPr lang="zh-CN" altLang="en-US"/>
          </a:p>
        </p:txBody>
      </p:sp>
    </p:spTree>
    <p:extLst>
      <p:ext uri="{BB962C8B-B14F-4D97-AF65-F5344CB8AC3E}">
        <p14:creationId xmlns:p14="http://schemas.microsoft.com/office/powerpoint/2010/main" val="604227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zh-CN" altLang="en-US" sz="1200" dirty="0">
                <a:solidFill>
                  <a:srgbClr val="2A3641"/>
                </a:solidFill>
                <a:latin typeface="微软雅黑" panose="020B0503020204020204" pitchFamily="34" charset="-122"/>
                <a:ea typeface="微软雅黑" panose="020B0503020204020204" pitchFamily="34" charset="-122"/>
              </a:rPr>
              <a:t>构件（</a:t>
            </a:r>
            <a:r>
              <a:rPr lang="en-US" altLang="zh-CN" sz="1200" dirty="0">
                <a:solidFill>
                  <a:srgbClr val="2A3641"/>
                </a:solidFill>
                <a:latin typeface="微软雅黑" panose="020B0503020204020204" pitchFamily="34" charset="-122"/>
                <a:ea typeface="微软雅黑" panose="020B0503020204020204" pitchFamily="34" charset="-122"/>
              </a:rPr>
              <a:t>Components</a:t>
            </a:r>
            <a:r>
              <a:rPr lang="zh-CN" altLang="en-US" sz="1200" dirty="0">
                <a:solidFill>
                  <a:srgbClr val="2A3641"/>
                </a:solidFill>
                <a:latin typeface="微软雅黑" panose="020B0503020204020204" pitchFamily="34" charset="-122"/>
                <a:ea typeface="微软雅黑" panose="020B0503020204020204" pitchFamily="34" charset="-122"/>
              </a:rPr>
              <a:t>）：进程、简化进程、循环进程</a:t>
            </a:r>
          </a:p>
          <a:p>
            <a:pPr>
              <a:lnSpc>
                <a:spcPct val="130000"/>
              </a:lnSpc>
            </a:pPr>
            <a:r>
              <a:rPr lang="zh-CN" altLang="en-US" sz="1200" dirty="0">
                <a:solidFill>
                  <a:srgbClr val="2A3641"/>
                </a:solidFill>
                <a:latin typeface="微软雅黑" panose="020B0503020204020204" pitchFamily="34" charset="-122"/>
                <a:ea typeface="微软雅黑" panose="020B0503020204020204" pitchFamily="34" charset="-122"/>
              </a:rPr>
              <a:t>连接件（</a:t>
            </a:r>
            <a:r>
              <a:rPr lang="en-US" altLang="zh-CN" sz="1200" dirty="0">
                <a:solidFill>
                  <a:srgbClr val="2A3641"/>
                </a:solidFill>
                <a:latin typeface="微软雅黑" panose="020B0503020204020204" pitchFamily="34" charset="-122"/>
                <a:ea typeface="微软雅黑" panose="020B0503020204020204" pitchFamily="34" charset="-122"/>
              </a:rPr>
              <a:t>Connectors</a:t>
            </a:r>
            <a:r>
              <a:rPr lang="zh-CN" altLang="en-US" sz="1200" dirty="0">
                <a:solidFill>
                  <a:srgbClr val="2A3641"/>
                </a:solidFill>
                <a:latin typeface="微软雅黑" panose="020B0503020204020204" pitchFamily="34" charset="-122"/>
                <a:ea typeface="微软雅黑" panose="020B0503020204020204" pitchFamily="34" charset="-122"/>
              </a:rPr>
              <a:t>）：</a:t>
            </a:r>
            <a:r>
              <a:rPr lang="zh-CN" altLang="zh-CN" sz="1200" dirty="0">
                <a:solidFill>
                  <a:srgbClr val="2A3641"/>
                </a:solidFill>
                <a:latin typeface="微软雅黑" panose="020B0503020204020204" pitchFamily="34" charset="-122"/>
                <a:ea typeface="微软雅黑" panose="020B0503020204020204" pitchFamily="34" charset="-122"/>
              </a:rPr>
              <a:t>消息、远程过程调用（</a:t>
            </a:r>
            <a:r>
              <a:rPr lang="en-US" altLang="zh-CN" sz="1200" dirty="0">
                <a:solidFill>
                  <a:srgbClr val="2A3641"/>
                </a:solidFill>
                <a:latin typeface="微软雅黑" panose="020B0503020204020204" pitchFamily="34" charset="-122"/>
                <a:ea typeface="微软雅黑" panose="020B0503020204020204" pitchFamily="34" charset="-122"/>
              </a:rPr>
              <a:t>RPC</a:t>
            </a:r>
            <a:r>
              <a:rPr lang="zh-CN" altLang="en-US" sz="1200" dirty="0">
                <a:solidFill>
                  <a:srgbClr val="2A3641"/>
                </a:solidFill>
                <a:latin typeface="微软雅黑" panose="020B0503020204020204" pitchFamily="34" charset="-122"/>
                <a:ea typeface="微软雅黑" panose="020B0503020204020204" pitchFamily="34" charset="-122"/>
              </a:rPr>
              <a:t>）、双向消息、事件广播</a:t>
            </a:r>
            <a:endParaRPr lang="en-US" altLang="zh-CN" sz="1200" dirty="0">
              <a:solidFill>
                <a:srgbClr val="2A3641"/>
              </a:solidFill>
              <a:latin typeface="微软雅黑" panose="020B0503020204020204" pitchFamily="34" charset="-122"/>
              <a:ea typeface="微软雅黑" panose="020B0503020204020204" pitchFamily="34" charset="-122"/>
            </a:endParaRPr>
          </a:p>
          <a:p>
            <a:pPr>
              <a:lnSpc>
                <a:spcPct val="130000"/>
              </a:lnSpc>
            </a:pPr>
            <a:endParaRPr lang="en-US" altLang="zh-CN" sz="1200" dirty="0">
              <a:solidFill>
                <a:srgbClr val="2A3641"/>
              </a:solidFill>
              <a:latin typeface="微软雅黑" panose="020B0503020204020204" pitchFamily="34" charset="-122"/>
              <a:ea typeface="微软雅黑" panose="020B0503020204020204" pitchFamily="34" charset="-122"/>
            </a:endParaRPr>
          </a:p>
          <a:p>
            <a:r>
              <a:rPr lang="zh-CN" altLang="zh-CN" sz="1200" kern="1200" dirty="0">
                <a:solidFill>
                  <a:schemeClr val="tx1"/>
                </a:solidFill>
                <a:effectLst/>
                <a:latin typeface="+mn-lt"/>
                <a:ea typeface="+mn-ea"/>
                <a:cs typeface="+mn-cs"/>
              </a:rPr>
              <a:t>这些</a:t>
            </a:r>
            <a:r>
              <a:rPr lang="en-US" altLang="zh-CN" sz="1200" kern="1200" dirty="0">
                <a:solidFill>
                  <a:schemeClr val="tx1"/>
                </a:solidFill>
                <a:effectLst/>
                <a:latin typeface="+mn-lt"/>
                <a:ea typeface="+mn-ea"/>
                <a:cs typeface="+mn-cs"/>
              </a:rPr>
              <a:t>Process View</a:t>
            </a:r>
            <a:r>
              <a:rPr lang="zh-CN" altLang="zh-CN" sz="1200" kern="1200" dirty="0">
                <a:solidFill>
                  <a:schemeClr val="tx1"/>
                </a:solidFill>
                <a:effectLst/>
                <a:latin typeface="+mn-lt"/>
                <a:ea typeface="+mn-ea"/>
                <a:cs typeface="+mn-cs"/>
              </a:rPr>
              <a:t>的符号原本是</a:t>
            </a:r>
            <a:r>
              <a:rPr lang="en-US" altLang="zh-CN" sz="1200" kern="1200" dirty="0" err="1">
                <a:solidFill>
                  <a:schemeClr val="tx1"/>
                </a:solidFill>
                <a:effectLst/>
                <a:latin typeface="+mn-lt"/>
                <a:ea typeface="+mn-ea"/>
                <a:cs typeface="+mn-cs"/>
              </a:rPr>
              <a:t>Booch</a:t>
            </a:r>
            <a:r>
              <a:rPr lang="zh-CN" altLang="zh-CN" sz="1200" kern="1200" dirty="0">
                <a:solidFill>
                  <a:schemeClr val="tx1"/>
                </a:solidFill>
                <a:effectLst/>
                <a:latin typeface="+mn-lt"/>
                <a:ea typeface="+mn-ea"/>
                <a:cs typeface="+mn-cs"/>
              </a:rPr>
              <a:t>用来描述</a:t>
            </a:r>
            <a:r>
              <a:rPr lang="en-US" altLang="zh-CN" sz="1200" kern="1200" dirty="0">
                <a:solidFill>
                  <a:schemeClr val="tx1"/>
                </a:solidFill>
                <a:effectLst/>
                <a:latin typeface="+mn-lt"/>
                <a:ea typeface="+mn-ea"/>
                <a:cs typeface="+mn-cs"/>
              </a:rPr>
              <a:t>Ada</a:t>
            </a:r>
            <a:r>
              <a:rPr lang="zh-CN" altLang="zh-CN" sz="1200" kern="1200" dirty="0">
                <a:solidFill>
                  <a:schemeClr val="tx1"/>
                </a:solidFill>
                <a:effectLst/>
                <a:latin typeface="+mn-lt"/>
                <a:ea typeface="+mn-ea"/>
                <a:cs typeface="+mn-cs"/>
              </a:rPr>
              <a:t>语言</a:t>
            </a:r>
            <a:r>
              <a:rPr lang="en-US" altLang="zh-CN" sz="1200" kern="1200" dirty="0">
                <a:solidFill>
                  <a:schemeClr val="tx1"/>
                </a:solidFill>
                <a:effectLst/>
                <a:latin typeface="+mn-lt"/>
                <a:ea typeface="+mn-ea"/>
                <a:cs typeface="+mn-cs"/>
              </a:rPr>
              <a:t>task</a:t>
            </a:r>
            <a:r>
              <a:rPr lang="zh-CN" altLang="zh-CN" sz="1200" kern="1200" dirty="0">
                <a:solidFill>
                  <a:schemeClr val="tx1"/>
                </a:solidFill>
                <a:effectLst/>
                <a:latin typeface="+mn-lt"/>
                <a:ea typeface="+mn-ea"/>
                <a:cs typeface="+mn-cs"/>
              </a:rPr>
              <a:t>机制的图示。 </a:t>
            </a:r>
          </a:p>
          <a:p>
            <a:r>
              <a:rPr lang="en-US" altLang="zh-CN" sz="1200" kern="1200" dirty="0">
                <a:solidFill>
                  <a:schemeClr val="tx1"/>
                </a:solidFill>
                <a:effectLst/>
                <a:latin typeface="+mn-lt"/>
                <a:ea typeface="+mn-ea"/>
                <a:cs typeface="+mn-cs"/>
              </a:rPr>
              <a:t>Ada</a:t>
            </a:r>
            <a:r>
              <a:rPr lang="zh-CN" altLang="zh-CN" sz="1200" kern="1200" dirty="0">
                <a:solidFill>
                  <a:schemeClr val="tx1"/>
                </a:solidFill>
                <a:effectLst/>
                <a:latin typeface="+mn-lt"/>
                <a:ea typeface="+mn-ea"/>
                <a:cs typeface="+mn-cs"/>
              </a:rPr>
              <a:t>语言是当年美国国防部制定用来开发军用系统的语言，语言本身具备分散式与并行处理的能力，在那个年代是很先进的编程语言。</a:t>
            </a:r>
          </a:p>
          <a:p>
            <a:pPr>
              <a:lnSpc>
                <a:spcPct val="130000"/>
              </a:lnSpc>
            </a:pPr>
            <a:endParaRPr lang="zh-CN" altLang="en-US" sz="1200" dirty="0">
              <a:solidFill>
                <a:srgbClr val="2A364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15</a:t>
            </a:fld>
            <a:endParaRPr lang="zh-CN" altLang="en-US"/>
          </a:p>
        </p:txBody>
      </p:sp>
    </p:spTree>
    <p:extLst>
      <p:ext uri="{BB962C8B-B14F-4D97-AF65-F5344CB8AC3E}">
        <p14:creationId xmlns:p14="http://schemas.microsoft.com/office/powerpoint/2010/main" val="2424539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zh-CN" altLang="en-US" sz="1200" dirty="0">
                <a:solidFill>
                  <a:srgbClr val="2A3641"/>
                </a:solidFill>
                <a:latin typeface="微软雅黑" panose="020B0503020204020204" pitchFamily="34" charset="-122"/>
                <a:ea typeface="微软雅黑" panose="020B0503020204020204" pitchFamily="34" charset="-122"/>
              </a:rPr>
              <a:t>许多风格可以适用于进程视图。例如采用 Garlan 和 Shaw 的分类法，我们可以得到管道和过滤器（Pipes and filters），或客户端/服务器，以及各种多个客户端/单个服务器和多个客户端/多个服务器的变体。对于更加复杂的系统,可以采用类似于 K.Birman 所描述的ISIS系统中进程组方法以及其它的标注方法和工具。</a:t>
            </a:r>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16</a:t>
            </a:fld>
            <a:endParaRPr lang="zh-CN" altLang="en-US"/>
          </a:p>
        </p:txBody>
      </p:sp>
    </p:spTree>
    <p:extLst>
      <p:ext uri="{BB962C8B-B14F-4D97-AF65-F5344CB8AC3E}">
        <p14:creationId xmlns:p14="http://schemas.microsoft.com/office/powerpoint/2010/main" val="3932008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所有的终端由单个的</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Termal</a:t>
            </a:r>
            <a:r>
              <a:rPr lang="en-US" altLang="zh-CN" sz="1200" kern="1200" dirty="0">
                <a:solidFill>
                  <a:schemeClr val="tx1"/>
                </a:solidFill>
                <a:effectLst/>
                <a:latin typeface="+mn-lt"/>
                <a:ea typeface="+mn-ea"/>
                <a:cs typeface="+mn-cs"/>
              </a:rPr>
              <a:t> process </a:t>
            </a:r>
            <a:r>
              <a:rPr lang="zh-CN" altLang="zh-CN" sz="1200" kern="1200" dirty="0">
                <a:solidFill>
                  <a:schemeClr val="tx1"/>
                </a:solidFill>
                <a:effectLst/>
                <a:latin typeface="+mn-lt"/>
                <a:ea typeface="+mn-ea"/>
                <a:cs typeface="+mn-cs"/>
              </a:rPr>
              <a:t>处理，其中</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Termal</a:t>
            </a:r>
            <a:r>
              <a:rPr lang="en-US" altLang="zh-CN" sz="1200" kern="1200" dirty="0">
                <a:solidFill>
                  <a:schemeClr val="tx1"/>
                </a:solidFill>
                <a:effectLst/>
                <a:latin typeface="+mn-lt"/>
                <a:ea typeface="+mn-ea"/>
                <a:cs typeface="+mn-cs"/>
              </a:rPr>
              <a:t> process </a:t>
            </a:r>
            <a:r>
              <a:rPr lang="zh-CN" altLang="zh-CN" sz="1200" kern="1200" dirty="0">
                <a:solidFill>
                  <a:schemeClr val="tx1"/>
                </a:solidFill>
                <a:effectLst/>
                <a:latin typeface="+mn-lt"/>
                <a:ea typeface="+mn-ea"/>
                <a:cs typeface="+mn-cs"/>
              </a:rPr>
              <a:t>由输入队列中的消息进行驱动。</a:t>
            </a:r>
            <a:r>
              <a:rPr lang="en-US" altLang="zh-CN" sz="1200" kern="1200" dirty="0">
                <a:solidFill>
                  <a:schemeClr val="tx1"/>
                </a:solidFill>
                <a:effectLst/>
                <a:latin typeface="+mn-lt"/>
                <a:ea typeface="+mn-ea"/>
                <a:cs typeface="+mn-cs"/>
              </a:rPr>
              <a:t>Controller </a:t>
            </a:r>
            <a:r>
              <a:rPr lang="zh-CN" altLang="zh-CN" sz="1200" kern="1200" dirty="0">
                <a:solidFill>
                  <a:schemeClr val="tx1"/>
                </a:solidFill>
                <a:effectLst/>
                <a:latin typeface="+mn-lt"/>
                <a:ea typeface="+mn-ea"/>
                <a:cs typeface="+mn-cs"/>
              </a:rPr>
              <a:t>对象在组成控制过程三个任务之中的一项任务上执行：</a:t>
            </a:r>
            <a:r>
              <a:rPr lang="en-US" altLang="zh-CN" sz="1200" kern="1200" dirty="0">
                <a:solidFill>
                  <a:schemeClr val="tx1"/>
                </a:solidFill>
                <a:effectLst/>
                <a:latin typeface="+mn-lt"/>
                <a:ea typeface="+mn-ea"/>
                <a:cs typeface="+mn-cs"/>
              </a:rPr>
              <a:t>Low cycle rate task </a:t>
            </a:r>
            <a:r>
              <a:rPr lang="zh-CN" altLang="zh-CN" sz="1200" kern="1200" dirty="0">
                <a:solidFill>
                  <a:schemeClr val="tx1"/>
                </a:solidFill>
                <a:effectLst/>
                <a:latin typeface="+mn-lt"/>
                <a:ea typeface="+mn-ea"/>
                <a:cs typeface="+mn-cs"/>
              </a:rPr>
              <a:t>扫描所有的非活动终端</a:t>
            </a:r>
            <a:r>
              <a:rPr lang="en-US" altLang="zh-CN" sz="1200" kern="1200" dirty="0">
                <a:solidFill>
                  <a:schemeClr val="tx1"/>
                </a:solidFill>
                <a:effectLst/>
                <a:latin typeface="+mn-lt"/>
                <a:ea typeface="+mn-ea"/>
                <a:cs typeface="+mn-cs"/>
              </a:rPr>
              <a:t>(200 </a:t>
            </a:r>
            <a:r>
              <a:rPr lang="en-US" altLang="zh-CN" sz="1200" kern="1200" dirty="0" err="1">
                <a:solidFill>
                  <a:schemeClr val="tx1"/>
                </a:solidFill>
                <a:effectLst/>
                <a:latin typeface="+mn-lt"/>
                <a:ea typeface="+mn-ea"/>
                <a:cs typeface="+mn-cs"/>
              </a:rPr>
              <a:t>ms</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，将</a:t>
            </a:r>
            <a:r>
              <a:rPr lang="en-US" altLang="zh-CN" sz="1200" kern="1200" dirty="0">
                <a:solidFill>
                  <a:schemeClr val="tx1"/>
                </a:solidFill>
                <a:effectLst/>
                <a:latin typeface="+mn-lt"/>
                <a:ea typeface="+mn-ea"/>
                <a:cs typeface="+mn-cs"/>
              </a:rPr>
              <a:t> High cycle rate task(10 </a:t>
            </a:r>
            <a:r>
              <a:rPr lang="en-US" altLang="zh-CN" sz="1200" kern="1200" dirty="0" err="1">
                <a:solidFill>
                  <a:schemeClr val="tx1"/>
                </a:solidFill>
                <a:effectLst/>
                <a:latin typeface="+mn-lt"/>
                <a:ea typeface="+mn-ea"/>
                <a:cs typeface="+mn-cs"/>
              </a:rPr>
              <a:t>ms</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扫描清单中的终端激活，其中</a:t>
            </a:r>
            <a:r>
              <a:rPr lang="en-US" altLang="zh-CN" sz="1200" kern="1200" dirty="0">
                <a:solidFill>
                  <a:schemeClr val="tx1"/>
                </a:solidFill>
                <a:effectLst/>
                <a:latin typeface="+mn-lt"/>
                <a:ea typeface="+mn-ea"/>
                <a:cs typeface="+mn-cs"/>
              </a:rPr>
              <a:t> High cycle rate task </a:t>
            </a:r>
            <a:r>
              <a:rPr lang="zh-CN" altLang="zh-CN" sz="1200" kern="1200" dirty="0">
                <a:solidFill>
                  <a:schemeClr val="tx1"/>
                </a:solidFill>
                <a:effectLst/>
                <a:latin typeface="+mn-lt"/>
                <a:ea typeface="+mn-ea"/>
                <a:cs typeface="+mn-cs"/>
              </a:rPr>
              <a:t>检测任何重要的状态变化，将它们传递给</a:t>
            </a:r>
            <a:r>
              <a:rPr lang="en-US" altLang="zh-CN" sz="1200" kern="1200" dirty="0">
                <a:solidFill>
                  <a:schemeClr val="tx1"/>
                </a:solidFill>
                <a:effectLst/>
                <a:latin typeface="+mn-lt"/>
                <a:ea typeface="+mn-ea"/>
                <a:cs typeface="+mn-cs"/>
              </a:rPr>
              <a:t> Main controller task</a:t>
            </a:r>
            <a:r>
              <a:rPr lang="zh-CN" altLang="zh-CN" sz="1200" kern="1200" dirty="0">
                <a:solidFill>
                  <a:schemeClr val="tx1"/>
                </a:solidFill>
                <a:effectLst/>
                <a:latin typeface="+mn-lt"/>
                <a:ea typeface="+mn-ea"/>
                <a:cs typeface="+mn-cs"/>
              </a:rPr>
              <a:t>，由它来对状态的变更进行解释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并通过向对应的终端发送消息来通信。这里</a:t>
            </a:r>
            <a:r>
              <a:rPr lang="en-US" altLang="zh-CN" sz="1200" kern="1200" dirty="0">
                <a:solidFill>
                  <a:schemeClr val="tx1"/>
                </a:solidFill>
                <a:effectLst/>
                <a:latin typeface="+mn-lt"/>
                <a:ea typeface="+mn-ea"/>
                <a:cs typeface="+mn-cs"/>
              </a:rPr>
              <a:t> Controller </a:t>
            </a:r>
            <a:r>
              <a:rPr lang="zh-CN" altLang="zh-CN" sz="1200" kern="1200" dirty="0">
                <a:solidFill>
                  <a:schemeClr val="tx1"/>
                </a:solidFill>
                <a:effectLst/>
                <a:latin typeface="+mn-lt"/>
                <a:ea typeface="+mn-ea"/>
                <a:cs typeface="+mn-cs"/>
              </a:rPr>
              <a:t>过程中的通信通过共享内存来实现。</a:t>
            </a:r>
          </a:p>
        </p:txBody>
      </p:sp>
      <p:sp>
        <p:nvSpPr>
          <p:cNvPr id="4" name="灯片编号占位符 3"/>
          <p:cNvSpPr>
            <a:spLocks noGrp="1"/>
          </p:cNvSpPr>
          <p:nvPr>
            <p:ph type="sldNum" sz="quarter" idx="5"/>
          </p:nvPr>
        </p:nvSpPr>
        <p:spPr/>
        <p:txBody>
          <a:bodyPr/>
          <a:lstStyle/>
          <a:p>
            <a:fld id="{C6471570-9499-4A70-9F44-ADE5828AEB1C}" type="slidenum">
              <a:rPr lang="zh-CN" altLang="en-US" smtClean="0"/>
              <a:t>17</a:t>
            </a:fld>
            <a:endParaRPr lang="zh-CN" altLang="en-US"/>
          </a:p>
        </p:txBody>
      </p:sp>
    </p:spTree>
    <p:extLst>
      <p:ext uri="{BB962C8B-B14F-4D97-AF65-F5344CB8AC3E}">
        <p14:creationId xmlns:p14="http://schemas.microsoft.com/office/powerpoint/2010/main" val="746624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开发视图关注软件开发环境下实际模块的组织。软件打包成小的程序块（程序库或子系统），它们可以由一位或几位开发人员来开发。子系统可以组织成分层结构，每个层为上一层提供良好定义的接口。</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大部分情况下，开发视图考虑的内部需求与以下几项因素有关：开发难度、软件管理、重用性和通用性及由工具集、编程语言所带来的限制。开发视图是各种活动的基础，如：需求分配、团队工作的分配、成本评估和计划、项目进度的监控、软件重用性、移植性和安全性。它是建立产品线的基础。</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高内聚低耦合：推荐使用分层（</a:t>
            </a:r>
            <a:r>
              <a:rPr lang="en-US" altLang="zh-CN" sz="1200" kern="1200" dirty="0">
                <a:solidFill>
                  <a:schemeClr val="tx1"/>
                </a:solidFill>
                <a:effectLst/>
                <a:latin typeface="+mn-lt"/>
                <a:ea typeface="+mn-ea"/>
                <a:cs typeface="+mn-cs"/>
              </a:rPr>
              <a:t>layered</a:t>
            </a:r>
            <a:r>
              <a:rPr lang="zh-CN" altLang="zh-CN" sz="1200" kern="1200" dirty="0">
                <a:solidFill>
                  <a:schemeClr val="tx1"/>
                </a:solidFill>
                <a:effectLst/>
                <a:latin typeface="+mn-lt"/>
                <a:ea typeface="+mn-ea"/>
                <a:cs typeface="+mn-cs"/>
              </a:rPr>
              <a:t>）的风格，定义</a:t>
            </a:r>
            <a:r>
              <a:rPr lang="en-US" altLang="zh-CN" sz="1200" kern="1200" dirty="0">
                <a:solidFill>
                  <a:schemeClr val="tx1"/>
                </a:solidFill>
                <a:effectLst/>
                <a:latin typeface="+mn-lt"/>
                <a:ea typeface="+mn-ea"/>
                <a:cs typeface="+mn-cs"/>
              </a:rPr>
              <a:t> 4 </a:t>
            </a:r>
            <a:r>
              <a:rPr lang="zh-CN" altLang="zh-CN"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 6 </a:t>
            </a:r>
            <a:r>
              <a:rPr lang="zh-CN" altLang="zh-CN" sz="1200" kern="1200" dirty="0">
                <a:solidFill>
                  <a:schemeClr val="tx1"/>
                </a:solidFill>
                <a:effectLst/>
                <a:latin typeface="+mn-lt"/>
                <a:ea typeface="+mn-ea"/>
                <a:cs typeface="+mn-cs"/>
              </a:rPr>
              <a:t>个子系统层。每层均具有良好定义的职责。设计规则是某层子系统依赖同一层或低一层的子系统，从而最大程度地减少了具有复杂模块依赖关系的网络的开发量，得到层次式的简单策略。</a:t>
            </a:r>
          </a:p>
        </p:txBody>
      </p:sp>
      <p:sp>
        <p:nvSpPr>
          <p:cNvPr id="4" name="灯片编号占位符 3"/>
          <p:cNvSpPr>
            <a:spLocks noGrp="1"/>
          </p:cNvSpPr>
          <p:nvPr>
            <p:ph type="sldNum" sz="quarter" idx="5"/>
          </p:nvPr>
        </p:nvSpPr>
        <p:spPr/>
        <p:txBody>
          <a:bodyPr/>
          <a:lstStyle/>
          <a:p>
            <a:fld id="{C6471570-9499-4A70-9F44-ADE5828AEB1C}" type="slidenum">
              <a:rPr lang="zh-CN" altLang="en-US" smtClean="0"/>
              <a:t>18</a:t>
            </a:fld>
            <a:endParaRPr lang="zh-CN" altLang="en-US"/>
          </a:p>
        </p:txBody>
      </p:sp>
    </p:spTree>
    <p:extLst>
      <p:ext uri="{BB962C8B-B14F-4D97-AF65-F5344CB8AC3E}">
        <p14:creationId xmlns:p14="http://schemas.microsoft.com/office/powerpoint/2010/main" val="534915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zh-CN" altLang="en-US" sz="1200" dirty="0">
                <a:solidFill>
                  <a:srgbClr val="2A3641"/>
                </a:solidFill>
                <a:latin typeface="微软雅黑" panose="020B0503020204020204" pitchFamily="34" charset="-122"/>
                <a:ea typeface="微软雅黑" panose="020B0503020204020204" pitchFamily="34" charset="-122"/>
              </a:rPr>
              <a:t>构件（</a:t>
            </a:r>
            <a:r>
              <a:rPr lang="en-US" altLang="zh-CN" sz="1200" dirty="0">
                <a:solidFill>
                  <a:srgbClr val="2A3641"/>
                </a:solidFill>
                <a:latin typeface="微软雅黑" panose="020B0503020204020204" pitchFamily="34" charset="-122"/>
                <a:ea typeface="微软雅黑" panose="020B0503020204020204" pitchFamily="34" charset="-122"/>
              </a:rPr>
              <a:t>Components</a:t>
            </a:r>
            <a:r>
              <a:rPr lang="zh-CN" altLang="en-US" sz="1200" dirty="0">
                <a:solidFill>
                  <a:srgbClr val="2A3641"/>
                </a:solidFill>
                <a:latin typeface="微软雅黑" panose="020B0503020204020204" pitchFamily="34" charset="-122"/>
                <a:ea typeface="微软雅黑" panose="020B0503020204020204" pitchFamily="34" charset="-122"/>
              </a:rPr>
              <a:t>）：模块、子系统、层</a:t>
            </a:r>
          </a:p>
          <a:p>
            <a:pPr>
              <a:lnSpc>
                <a:spcPct val="130000"/>
              </a:lnSpc>
            </a:pPr>
            <a:r>
              <a:rPr lang="zh-CN" altLang="en-US" sz="1200" dirty="0">
                <a:solidFill>
                  <a:srgbClr val="2A3641"/>
                </a:solidFill>
                <a:latin typeface="微软雅黑" panose="020B0503020204020204" pitchFamily="34" charset="-122"/>
                <a:ea typeface="微软雅黑" panose="020B0503020204020204" pitchFamily="34" charset="-122"/>
              </a:rPr>
              <a:t>连接件（</a:t>
            </a:r>
            <a:r>
              <a:rPr lang="en-US" altLang="zh-CN" sz="1200" dirty="0">
                <a:solidFill>
                  <a:srgbClr val="2A3641"/>
                </a:solidFill>
                <a:latin typeface="微软雅黑" panose="020B0503020204020204" pitchFamily="34" charset="-122"/>
                <a:ea typeface="微软雅黑" panose="020B0503020204020204" pitchFamily="34" charset="-122"/>
              </a:rPr>
              <a:t>Connectors</a:t>
            </a:r>
            <a:r>
              <a:rPr lang="zh-CN" altLang="en-US" sz="1200" dirty="0">
                <a:solidFill>
                  <a:srgbClr val="2A3641"/>
                </a:solidFill>
                <a:latin typeface="微软雅黑" panose="020B0503020204020204" pitchFamily="34" charset="-122"/>
                <a:ea typeface="微软雅黑" panose="020B0503020204020204" pitchFamily="34" charset="-122"/>
              </a:rPr>
              <a:t>）：</a:t>
            </a:r>
            <a:r>
              <a:rPr lang="zh-CN" altLang="zh-CN" sz="1200" dirty="0">
                <a:solidFill>
                  <a:srgbClr val="2A3641"/>
                </a:solidFill>
                <a:latin typeface="微软雅黑" panose="020B0503020204020204" pitchFamily="34" charset="-122"/>
                <a:ea typeface="微软雅黑" panose="020B0503020204020204" pitchFamily="34" charset="-122"/>
              </a:rPr>
              <a:t>参照相关性、模块</a:t>
            </a:r>
            <a:r>
              <a:rPr lang="en-US" altLang="zh-CN" sz="1200" dirty="0">
                <a:solidFill>
                  <a:srgbClr val="2A3641"/>
                </a:solidFill>
                <a:latin typeface="微软雅黑" panose="020B0503020204020204" pitchFamily="34" charset="-122"/>
                <a:ea typeface="微软雅黑" panose="020B0503020204020204" pitchFamily="34" charset="-122"/>
              </a:rPr>
              <a:t>/</a:t>
            </a:r>
            <a:r>
              <a:rPr lang="zh-CN" altLang="en-US" sz="1200" dirty="0">
                <a:solidFill>
                  <a:srgbClr val="2A3641"/>
                </a:solidFill>
                <a:latin typeface="微软雅黑" panose="020B0503020204020204" pitchFamily="34" charset="-122"/>
                <a:ea typeface="微软雅黑" panose="020B0503020204020204" pitchFamily="34" charset="-122"/>
              </a:rPr>
              <a:t>过程调用</a:t>
            </a:r>
          </a:p>
          <a:p>
            <a:pPr>
              <a:lnSpc>
                <a:spcPct val="130000"/>
              </a:lnSpc>
            </a:pPr>
            <a:endParaRPr lang="zh-CN" altLang="en-US" sz="1200" dirty="0">
              <a:solidFill>
                <a:srgbClr val="2A364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19</a:t>
            </a:fld>
            <a:endParaRPr lang="zh-CN" altLang="en-US"/>
          </a:p>
        </p:txBody>
      </p:sp>
    </p:spTree>
    <p:extLst>
      <p:ext uri="{BB962C8B-B14F-4D97-AF65-F5344CB8AC3E}">
        <p14:creationId xmlns:p14="http://schemas.microsoft.com/office/powerpoint/2010/main" val="2218688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把</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使用到实际的生产环境（设计软件架构）中，一味地画</a:t>
            </a:r>
            <a:r>
              <a:rPr lang="en-US" altLang="zh-CN" sz="1200" kern="1200" dirty="0">
                <a:solidFill>
                  <a:schemeClr val="tx1"/>
                </a:solidFill>
                <a:effectLst/>
                <a:latin typeface="+mn-lt"/>
                <a:ea typeface="+mn-ea"/>
                <a:cs typeface="+mn-cs"/>
              </a:rPr>
              <a:t>UML</a:t>
            </a:r>
            <a:r>
              <a:rPr lang="zh-CN" altLang="zh-CN" sz="1200" kern="1200" dirty="0">
                <a:solidFill>
                  <a:schemeClr val="tx1"/>
                </a:solidFill>
                <a:effectLst/>
                <a:latin typeface="+mn-lt"/>
                <a:ea typeface="+mn-ea"/>
                <a:cs typeface="+mn-cs"/>
              </a:rPr>
              <a:t>中的</a:t>
            </a:r>
            <a:r>
              <a:rPr lang="en-US" altLang="zh-CN" sz="1200" kern="1200" dirty="0">
                <a:solidFill>
                  <a:schemeClr val="tx1"/>
                </a:solidFill>
                <a:effectLst/>
                <a:latin typeface="+mn-lt"/>
                <a:ea typeface="+mn-ea"/>
                <a:cs typeface="+mn-cs"/>
              </a:rPr>
              <a:t>9</a:t>
            </a:r>
            <a:r>
              <a:rPr lang="zh-CN" altLang="zh-CN" sz="1200" kern="1200" dirty="0">
                <a:solidFill>
                  <a:schemeClr val="tx1"/>
                </a:solidFill>
                <a:effectLst/>
                <a:latin typeface="+mn-lt"/>
                <a:ea typeface="+mn-ea"/>
                <a:cs typeface="+mn-cs"/>
              </a:rPr>
              <a:t>种图是不够的，还要把这些图组织起来（综合运用），才能更加有逻辑地传递设计的思想。</a:t>
            </a:r>
          </a:p>
          <a:p>
            <a:r>
              <a:rPr lang="zh-CN" altLang="zh-CN" sz="1200" dirty="0">
                <a:latin typeface="微软雅黑" panose="020B0503020204020204" pitchFamily="34" charset="-122"/>
                <a:ea typeface="微软雅黑" panose="020B0503020204020204" pitchFamily="34" charset="-122"/>
              </a:rPr>
              <a:t>Philippe Kruchten</a:t>
            </a:r>
            <a:r>
              <a:rPr lang="zh-CN" altLang="zh-CN" sz="1200" dirty="0">
                <a:solidFill>
                  <a:srgbClr val="2A3641"/>
                </a:solidFill>
                <a:latin typeface="微软雅黑" panose="020B0503020204020204" pitchFamily="34" charset="-122"/>
                <a:ea typeface="微软雅黑" panose="020B0503020204020204" pitchFamily="34" charset="-122"/>
              </a:rPr>
              <a:t>（克鲁奇特）1995年在《IEEE Software》上发表了《</a:t>
            </a:r>
            <a:r>
              <a:rPr lang="zh-CN" altLang="zh-CN" sz="1200" dirty="0">
                <a:solidFill>
                  <a:srgbClr val="FF0000"/>
                </a:solidFill>
                <a:latin typeface="微软雅黑" panose="020B0503020204020204" pitchFamily="34" charset="-122"/>
                <a:ea typeface="微软雅黑" panose="020B0503020204020204" pitchFamily="34" charset="-122"/>
              </a:rPr>
              <a:t>The 4+1 View Model of Architecture</a:t>
            </a:r>
            <a:r>
              <a:rPr lang="zh-CN" altLang="zh-CN" sz="1200" dirty="0">
                <a:solidFill>
                  <a:srgbClr val="2A3641"/>
                </a:solidFill>
                <a:latin typeface="微软雅黑" panose="020B0503020204020204" pitchFamily="34" charset="-122"/>
                <a:ea typeface="微软雅黑" panose="020B0503020204020204" pitchFamily="34" charset="-122"/>
              </a:rPr>
              <a:t>》提出了：</a:t>
            </a:r>
            <a:r>
              <a:rPr lang="zh-CN" altLang="zh-CN" sz="1200" kern="1200" dirty="0">
                <a:solidFill>
                  <a:schemeClr val="tx1"/>
                </a:solidFill>
                <a:effectLst/>
                <a:latin typeface="+mn-lt"/>
                <a:ea typeface="+mn-ea"/>
                <a:cs typeface="+mn-cs"/>
              </a:rPr>
              <a:t>提出了一个“</a:t>
            </a:r>
            <a:r>
              <a:rPr lang="en-US" altLang="zh-CN" sz="1200" kern="1200" dirty="0">
                <a:solidFill>
                  <a:schemeClr val="tx1"/>
                </a:solidFill>
                <a:effectLst/>
                <a:latin typeface="+mn-lt"/>
                <a:ea typeface="+mn-ea"/>
                <a:cs typeface="+mn-cs"/>
              </a:rPr>
              <a:t>4+1</a:t>
            </a:r>
            <a:r>
              <a:rPr lang="zh-CN" altLang="zh-CN" sz="1200" kern="1200" dirty="0">
                <a:solidFill>
                  <a:schemeClr val="tx1"/>
                </a:solidFill>
                <a:effectLst/>
                <a:latin typeface="+mn-lt"/>
                <a:ea typeface="+mn-ea"/>
                <a:cs typeface="+mn-cs"/>
              </a:rPr>
              <a:t>”视图模型，从</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个不同的视角包括</a:t>
            </a:r>
            <a:r>
              <a:rPr lang="zh-CN" altLang="zh-CN" sz="1200" b="1" kern="1200" dirty="0">
                <a:solidFill>
                  <a:schemeClr val="tx1"/>
                </a:solidFill>
                <a:effectLst/>
                <a:latin typeface="+mn-lt"/>
                <a:ea typeface="+mn-ea"/>
                <a:cs typeface="+mn-cs"/>
              </a:rPr>
              <a:t>逻辑试图</a:t>
            </a:r>
            <a:r>
              <a:rPr lang="zh-CN" altLang="zh-CN" sz="1200"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进程视图</a:t>
            </a:r>
            <a:r>
              <a:rPr lang="zh-CN" altLang="zh-CN" sz="1200"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物理视图</a:t>
            </a:r>
            <a:r>
              <a:rPr lang="zh-CN" altLang="zh-CN" sz="1200"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开发视图</a:t>
            </a:r>
            <a:r>
              <a:rPr lang="zh-CN" altLang="zh-CN" sz="1200"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场景视图</a:t>
            </a:r>
            <a:r>
              <a:rPr lang="zh-CN" altLang="zh-CN" sz="1200" kern="1200" dirty="0">
                <a:solidFill>
                  <a:schemeClr val="tx1"/>
                </a:solidFill>
                <a:effectLst/>
                <a:latin typeface="+mn-lt"/>
                <a:ea typeface="+mn-ea"/>
                <a:cs typeface="+mn-cs"/>
              </a:rPr>
              <a:t>来描述软件体系结构。每一个视图只关心系统的一个侧面，</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个试图结合在一起才能反映系统的软件体系结构的全部内容。</a:t>
            </a:r>
          </a:p>
        </p:txBody>
      </p:sp>
      <p:sp>
        <p:nvSpPr>
          <p:cNvPr id="4" name="灯片编号占位符 3"/>
          <p:cNvSpPr>
            <a:spLocks noGrp="1"/>
          </p:cNvSpPr>
          <p:nvPr>
            <p:ph type="sldNum" sz="quarter" idx="5"/>
          </p:nvPr>
        </p:nvSpPr>
        <p:spPr/>
        <p:txBody>
          <a:bodyPr/>
          <a:lstStyle/>
          <a:p>
            <a:fld id="{C6471570-9499-4A70-9F44-ADE5828AEB1C}" type="slidenum">
              <a:rPr lang="zh-CN" altLang="en-US" smtClean="0"/>
              <a:t>2</a:t>
            </a:fld>
            <a:endParaRPr lang="zh-CN" altLang="en-US"/>
          </a:p>
        </p:txBody>
      </p:sp>
    </p:spTree>
    <p:extLst>
      <p:ext uri="{BB962C8B-B14F-4D97-AF65-F5344CB8AC3E}">
        <p14:creationId xmlns:p14="http://schemas.microsoft.com/office/powerpoint/2010/main" val="3447424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zh-CN" altLang="en-US" sz="1200" dirty="0">
                <a:solidFill>
                  <a:srgbClr val="2A3641"/>
                </a:solidFill>
                <a:latin typeface="+mn-lt"/>
                <a:ea typeface="微软雅黑" panose="020B0503020204020204" pitchFamily="34" charset="-122"/>
              </a:rPr>
              <a:t>高内聚低耦合：推荐使用分层（</a:t>
            </a:r>
            <a:r>
              <a:rPr lang="en-US" altLang="zh-CN" sz="1200" dirty="0">
                <a:solidFill>
                  <a:srgbClr val="2A3641"/>
                </a:solidFill>
                <a:latin typeface="+mn-lt"/>
                <a:ea typeface="微软雅黑" panose="020B0503020204020204" pitchFamily="34" charset="-122"/>
              </a:rPr>
              <a:t>layered</a:t>
            </a:r>
            <a:r>
              <a:rPr lang="zh-CN" altLang="en-US" sz="1200" dirty="0">
                <a:solidFill>
                  <a:srgbClr val="2A3641"/>
                </a:solidFill>
                <a:latin typeface="+mn-lt"/>
                <a:ea typeface="微软雅黑" panose="020B0503020204020204" pitchFamily="34" charset="-122"/>
              </a:rPr>
              <a:t>）的风格，定义 </a:t>
            </a:r>
            <a:r>
              <a:rPr lang="en-US" altLang="zh-CN" sz="1200" dirty="0">
                <a:solidFill>
                  <a:srgbClr val="2A3641"/>
                </a:solidFill>
                <a:latin typeface="+mn-lt"/>
                <a:ea typeface="微软雅黑" panose="020B0503020204020204" pitchFamily="34" charset="-122"/>
              </a:rPr>
              <a:t>4 </a:t>
            </a:r>
            <a:r>
              <a:rPr lang="zh-CN" altLang="en-US" sz="1200" dirty="0">
                <a:solidFill>
                  <a:srgbClr val="2A3641"/>
                </a:solidFill>
                <a:latin typeface="+mn-lt"/>
                <a:ea typeface="微软雅黑" panose="020B0503020204020204" pitchFamily="34" charset="-122"/>
              </a:rPr>
              <a:t>到 </a:t>
            </a:r>
            <a:r>
              <a:rPr lang="en-US" altLang="zh-CN" sz="1200" dirty="0">
                <a:solidFill>
                  <a:srgbClr val="2A3641"/>
                </a:solidFill>
                <a:latin typeface="+mn-lt"/>
                <a:ea typeface="微软雅黑" panose="020B0503020204020204" pitchFamily="34" charset="-122"/>
              </a:rPr>
              <a:t>6 </a:t>
            </a:r>
            <a:r>
              <a:rPr lang="zh-CN" altLang="en-US" sz="1200" dirty="0">
                <a:solidFill>
                  <a:srgbClr val="2A3641"/>
                </a:solidFill>
                <a:latin typeface="+mn-lt"/>
                <a:ea typeface="微软雅黑" panose="020B0503020204020204" pitchFamily="34" charset="-122"/>
              </a:rPr>
              <a:t>个子系统层。每层均具有良好定义的职责。设计规则是某层子系统依赖同一层或低一层的子系统，从而最大程度地减少了具有复杂模块依赖关系的网络的开发量，得到层次式的简单策略</a:t>
            </a:r>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20</a:t>
            </a:fld>
            <a:endParaRPr lang="zh-CN" altLang="en-US"/>
          </a:p>
        </p:txBody>
      </p:sp>
    </p:spTree>
    <p:extLst>
      <p:ext uri="{BB962C8B-B14F-4D97-AF65-F5344CB8AC3E}">
        <p14:creationId xmlns:p14="http://schemas.microsoft.com/office/powerpoint/2010/main" val="380121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 6 </a:t>
            </a:r>
            <a:r>
              <a:rPr lang="zh-CN" altLang="zh-CN" sz="1200" kern="1200" dirty="0">
                <a:solidFill>
                  <a:schemeClr val="tx1"/>
                </a:solidFill>
                <a:effectLst/>
                <a:latin typeface="+mn-lt"/>
                <a:ea typeface="+mn-ea"/>
                <a:cs typeface="+mn-cs"/>
              </a:rPr>
              <a:t>代表了加拿大的</a:t>
            </a:r>
            <a:r>
              <a:rPr lang="en-US" altLang="zh-CN" sz="1200" kern="1200" dirty="0">
                <a:solidFill>
                  <a:schemeClr val="tx1"/>
                </a:solidFill>
                <a:effectLst/>
                <a:latin typeface="+mn-lt"/>
                <a:ea typeface="+mn-ea"/>
                <a:cs typeface="+mn-cs"/>
              </a:rPr>
              <a:t> Hughes Aircraft </a:t>
            </a:r>
            <a:r>
              <a:rPr lang="zh-CN" altLang="zh-CN" sz="1200" kern="1200" dirty="0">
                <a:solidFill>
                  <a:schemeClr val="tx1"/>
                </a:solidFill>
                <a:effectLst/>
                <a:latin typeface="+mn-lt"/>
                <a:ea typeface="+mn-ea"/>
                <a:cs typeface="+mn-cs"/>
              </a:rPr>
              <a:t>开发的空中交通控制系统（</a:t>
            </a:r>
            <a:r>
              <a:rPr lang="en-US" altLang="zh-CN" sz="1200" kern="1200" dirty="0">
                <a:solidFill>
                  <a:schemeClr val="tx1"/>
                </a:solidFill>
                <a:effectLst/>
                <a:latin typeface="+mn-lt"/>
                <a:ea typeface="+mn-ea"/>
                <a:cs typeface="+mn-cs"/>
              </a:rPr>
              <a:t>Air Traffic Control system</a:t>
            </a:r>
            <a:r>
              <a:rPr lang="zh-CN" altLang="zh-CN" sz="1200" kern="1200" dirty="0">
                <a:solidFill>
                  <a:schemeClr val="tx1"/>
                </a:solidFill>
                <a:effectLst/>
                <a:latin typeface="+mn-lt"/>
                <a:ea typeface="+mn-ea"/>
                <a:cs typeface="+mn-cs"/>
              </a:rPr>
              <a:t>）产品线的</a:t>
            </a:r>
            <a:r>
              <a:rPr lang="en-US" altLang="zh-CN" sz="1200" kern="1200" dirty="0">
                <a:solidFill>
                  <a:schemeClr val="tx1"/>
                </a:solidFill>
                <a:effectLst/>
                <a:latin typeface="+mn-lt"/>
                <a:ea typeface="+mn-ea"/>
                <a:cs typeface="+mn-cs"/>
              </a:rPr>
              <a:t> 5 </a:t>
            </a:r>
            <a:r>
              <a:rPr lang="zh-CN" altLang="zh-CN" sz="1200" kern="1200" dirty="0">
                <a:solidFill>
                  <a:schemeClr val="tx1"/>
                </a:solidFill>
                <a:effectLst/>
                <a:latin typeface="+mn-lt"/>
                <a:ea typeface="+mn-ea"/>
                <a:cs typeface="+mn-cs"/>
              </a:rPr>
              <a:t>个分层开发组织结构。这是和逻辑架构的例子中的图，相对应的开发架构。</a:t>
            </a:r>
          </a:p>
          <a:p>
            <a:r>
              <a:rPr lang="zh-CN" altLang="zh-CN" sz="1200" b="1" kern="1200" dirty="0">
                <a:solidFill>
                  <a:schemeClr val="tx1"/>
                </a:solidFill>
                <a:effectLst/>
                <a:latin typeface="+mn-lt"/>
                <a:ea typeface="+mn-ea"/>
                <a:cs typeface="+mn-cs"/>
              </a:rPr>
              <a:t>第一层</a:t>
            </a:r>
            <a:r>
              <a:rPr lang="zh-CN" altLang="zh-CN" sz="1200" kern="1200" dirty="0">
                <a:solidFill>
                  <a:schemeClr val="tx1"/>
                </a:solidFill>
                <a:effectLst/>
                <a:latin typeface="+mn-lt"/>
                <a:ea typeface="+mn-ea"/>
                <a:cs typeface="+mn-cs"/>
              </a:rPr>
              <a:t> 和第二层组成了独立于域的覆盖整个产品线的分布式基础设施，并保护其免受不同硬件平台、操作系统或市售产品（如数据库管理系统）的影响。</a:t>
            </a:r>
            <a:r>
              <a:rPr lang="zh-CN" altLang="zh-CN" sz="1200" b="1" kern="1200" dirty="0">
                <a:solidFill>
                  <a:schemeClr val="tx1"/>
                </a:solidFill>
                <a:effectLst/>
                <a:latin typeface="+mn-lt"/>
                <a:ea typeface="+mn-ea"/>
                <a:cs typeface="+mn-cs"/>
              </a:rPr>
              <a:t>第三层</a:t>
            </a:r>
            <a:r>
              <a:rPr lang="zh-CN" altLang="zh-CN" sz="1200" kern="1200" dirty="0">
                <a:solidFill>
                  <a:schemeClr val="tx1"/>
                </a:solidFill>
                <a:effectLst/>
                <a:latin typeface="+mn-lt"/>
                <a:ea typeface="+mn-ea"/>
                <a:cs typeface="+mn-cs"/>
              </a:rPr>
              <a:t>为该基础设施增加了</a:t>
            </a:r>
            <a:r>
              <a:rPr lang="en-US" altLang="zh-CN" sz="1200" kern="1200" dirty="0">
                <a:solidFill>
                  <a:schemeClr val="tx1"/>
                </a:solidFill>
                <a:effectLst/>
                <a:latin typeface="+mn-lt"/>
                <a:ea typeface="+mn-ea"/>
                <a:cs typeface="+mn-cs"/>
              </a:rPr>
              <a:t> ATC </a:t>
            </a:r>
            <a:r>
              <a:rPr lang="zh-CN" altLang="zh-CN" sz="1200" kern="1200" dirty="0">
                <a:solidFill>
                  <a:schemeClr val="tx1"/>
                </a:solidFill>
                <a:effectLst/>
                <a:latin typeface="+mn-lt"/>
                <a:ea typeface="+mn-ea"/>
                <a:cs typeface="+mn-cs"/>
              </a:rPr>
              <a:t>框架，形成一个特定领域的软件架构（</a:t>
            </a:r>
            <a:r>
              <a:rPr lang="en-US" altLang="zh-CN" sz="1200" kern="1200" dirty="0">
                <a:solidFill>
                  <a:schemeClr val="tx1"/>
                </a:solidFill>
                <a:effectLst/>
                <a:latin typeface="+mn-lt"/>
                <a:ea typeface="+mn-ea"/>
                <a:cs typeface="+mn-cs"/>
              </a:rPr>
              <a:t>domain-specific software architecture</a:t>
            </a:r>
            <a:r>
              <a:rPr lang="zh-CN" altLang="zh-CN" sz="1200" kern="1200" dirty="0">
                <a:solidFill>
                  <a:schemeClr val="tx1"/>
                </a:solidFill>
                <a:effectLst/>
                <a:latin typeface="+mn-lt"/>
                <a:ea typeface="+mn-ea"/>
                <a:cs typeface="+mn-cs"/>
              </a:rPr>
              <a:t>）。使用该框架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可以在第四层上构建一个功能选择板。层次</a:t>
            </a:r>
            <a:r>
              <a:rPr lang="en-US" altLang="zh-CN" sz="1200" kern="1200" dirty="0">
                <a:solidFill>
                  <a:schemeClr val="tx1"/>
                </a:solidFill>
                <a:effectLst/>
                <a:latin typeface="+mn-lt"/>
                <a:ea typeface="+mn-ea"/>
                <a:cs typeface="+mn-cs"/>
              </a:rPr>
              <a:t> 5 </a:t>
            </a:r>
            <a:r>
              <a:rPr lang="zh-CN" altLang="zh-CN" sz="1200" kern="1200" dirty="0">
                <a:solidFill>
                  <a:schemeClr val="tx1"/>
                </a:solidFill>
                <a:effectLst/>
                <a:latin typeface="+mn-lt"/>
                <a:ea typeface="+mn-ea"/>
                <a:cs typeface="+mn-cs"/>
              </a:rPr>
              <a:t>则非常依赖于客户和产品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包含了大多数用户接口和外部系统接口。</a:t>
            </a:r>
            <a:r>
              <a:rPr lang="en-US" altLang="zh-CN" sz="1200" kern="1200" dirty="0">
                <a:solidFill>
                  <a:schemeClr val="tx1"/>
                </a:solidFill>
                <a:effectLst/>
                <a:latin typeface="+mn-lt"/>
                <a:ea typeface="+mn-ea"/>
                <a:cs typeface="+mn-cs"/>
              </a:rPr>
              <a:t>72 </a:t>
            </a:r>
            <a:r>
              <a:rPr lang="zh-CN" altLang="zh-CN" sz="1200" kern="1200" dirty="0">
                <a:solidFill>
                  <a:schemeClr val="tx1"/>
                </a:solidFill>
                <a:effectLst/>
                <a:latin typeface="+mn-lt"/>
                <a:ea typeface="+mn-ea"/>
                <a:cs typeface="+mn-cs"/>
              </a:rPr>
              <a:t>个子系统分布于</a:t>
            </a:r>
            <a:r>
              <a:rPr lang="en-US" altLang="zh-CN" sz="1200" kern="1200" dirty="0">
                <a:solidFill>
                  <a:schemeClr val="tx1"/>
                </a:solidFill>
                <a:effectLst/>
                <a:latin typeface="+mn-lt"/>
                <a:ea typeface="+mn-ea"/>
                <a:cs typeface="+mn-cs"/>
              </a:rPr>
              <a:t> 5 </a:t>
            </a:r>
            <a:r>
              <a:rPr lang="zh-CN" altLang="zh-CN" sz="1200" kern="1200" dirty="0">
                <a:solidFill>
                  <a:schemeClr val="tx1"/>
                </a:solidFill>
                <a:effectLst/>
                <a:latin typeface="+mn-lt"/>
                <a:ea typeface="+mn-ea"/>
                <a:cs typeface="+mn-cs"/>
              </a:rPr>
              <a:t>个层次上，每层包含了</a:t>
            </a:r>
            <a:r>
              <a:rPr lang="en-US" altLang="zh-CN" sz="1200" kern="1200" dirty="0">
                <a:solidFill>
                  <a:schemeClr val="tx1"/>
                </a:solidFill>
                <a:effectLst/>
                <a:latin typeface="+mn-lt"/>
                <a:ea typeface="+mn-ea"/>
                <a:cs typeface="+mn-cs"/>
              </a:rPr>
              <a:t> 10 </a:t>
            </a:r>
            <a:r>
              <a:rPr lang="zh-CN" altLang="zh-CN" sz="1200" kern="1200" dirty="0">
                <a:solidFill>
                  <a:schemeClr val="tx1"/>
                </a:solidFill>
                <a:effectLst/>
                <a:latin typeface="+mn-lt"/>
                <a:ea typeface="+mn-ea"/>
                <a:cs typeface="+mn-cs"/>
              </a:rPr>
              <a:t>至</a:t>
            </a:r>
            <a:r>
              <a:rPr lang="en-US" altLang="zh-CN" sz="1200" kern="1200" dirty="0">
                <a:solidFill>
                  <a:schemeClr val="tx1"/>
                </a:solidFill>
                <a:effectLst/>
                <a:latin typeface="+mn-lt"/>
                <a:ea typeface="+mn-ea"/>
                <a:cs typeface="+mn-cs"/>
              </a:rPr>
              <a:t> 50 </a:t>
            </a:r>
            <a:r>
              <a:rPr lang="zh-CN" altLang="zh-CN" sz="1200" kern="1200" dirty="0">
                <a:solidFill>
                  <a:schemeClr val="tx1"/>
                </a:solidFill>
                <a:effectLst/>
                <a:latin typeface="+mn-lt"/>
                <a:ea typeface="+mn-ea"/>
                <a:cs typeface="+mn-cs"/>
              </a:rPr>
              <a:t>个模块，并可以在其他蓝图上表示。</a:t>
            </a:r>
          </a:p>
        </p:txBody>
      </p:sp>
      <p:sp>
        <p:nvSpPr>
          <p:cNvPr id="4" name="灯片编号占位符 3"/>
          <p:cNvSpPr>
            <a:spLocks noGrp="1"/>
          </p:cNvSpPr>
          <p:nvPr>
            <p:ph type="sldNum" sz="quarter" idx="5"/>
          </p:nvPr>
        </p:nvSpPr>
        <p:spPr/>
        <p:txBody>
          <a:bodyPr/>
          <a:lstStyle/>
          <a:p>
            <a:fld id="{C6471570-9499-4A70-9F44-ADE5828AEB1C}" type="slidenum">
              <a:rPr lang="zh-CN" altLang="en-US" smtClean="0"/>
              <a:t>21</a:t>
            </a:fld>
            <a:endParaRPr lang="zh-CN" altLang="en-US"/>
          </a:p>
        </p:txBody>
      </p:sp>
    </p:spTree>
    <p:extLst>
      <p:ext uri="{BB962C8B-B14F-4D97-AF65-F5344CB8AC3E}">
        <p14:creationId xmlns:p14="http://schemas.microsoft.com/office/powerpoint/2010/main" val="4138589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t>	</a:t>
            </a:r>
            <a:r>
              <a:rPr lang="zh-CN" altLang="en-US" sz="1200" dirty="0"/>
              <a:t>物理视图主要</a:t>
            </a:r>
            <a:r>
              <a:rPr lang="zh-CN" altLang="en-US" sz="1200" b="1" dirty="0">
                <a:solidFill>
                  <a:srgbClr val="FF0000"/>
                </a:solidFill>
              </a:rPr>
              <a:t>关注系统非功能性的需求</a:t>
            </a:r>
            <a:r>
              <a:rPr lang="zh-CN" altLang="en-US" sz="1200" dirty="0"/>
              <a:t>，如可用性、可靠性（容错性），性能（吞吐量）和可伸缩性。软件在计算机网络或处理节点上运行，被识别的各种元素（网络、过程、任务和对象），需要被映射至不同的节点；我们希望使用不同的物理配置：一些用于开发和测试，另外一些则用于不同地点和不同客户的部署。因此软件至节点的映射需要高度的灵活性及对源代码产生最小的影响。</a:t>
            </a:r>
          </a:p>
        </p:txBody>
      </p:sp>
      <p:sp>
        <p:nvSpPr>
          <p:cNvPr id="4" name="灯片编号占位符 3"/>
          <p:cNvSpPr>
            <a:spLocks noGrp="1"/>
          </p:cNvSpPr>
          <p:nvPr>
            <p:ph type="sldNum" sz="quarter" idx="5"/>
          </p:nvPr>
        </p:nvSpPr>
        <p:spPr/>
        <p:txBody>
          <a:bodyPr/>
          <a:lstStyle/>
          <a:p>
            <a:fld id="{C6471570-9499-4A70-9F44-ADE5828AEB1C}" type="slidenum">
              <a:rPr lang="zh-CN" altLang="en-US" smtClean="0"/>
              <a:t>22</a:t>
            </a:fld>
            <a:endParaRPr lang="zh-CN" altLang="en-US"/>
          </a:p>
        </p:txBody>
      </p:sp>
    </p:spTree>
    <p:extLst>
      <p:ext uri="{BB962C8B-B14F-4D97-AF65-F5344CB8AC3E}">
        <p14:creationId xmlns:p14="http://schemas.microsoft.com/office/powerpoint/2010/main" val="888041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zh-CN" altLang="en-US" sz="1200" dirty="0">
                <a:solidFill>
                  <a:srgbClr val="2A3641"/>
                </a:solidFill>
                <a:latin typeface="微软雅黑" panose="020B0503020204020204" pitchFamily="34" charset="-122"/>
                <a:ea typeface="微软雅黑" panose="020B0503020204020204" pitchFamily="34" charset="-122"/>
              </a:rPr>
              <a:t>构件（</a:t>
            </a:r>
            <a:r>
              <a:rPr lang="en-US" altLang="zh-CN" sz="1200" dirty="0">
                <a:solidFill>
                  <a:srgbClr val="2A3641"/>
                </a:solidFill>
                <a:latin typeface="微软雅黑" panose="020B0503020204020204" pitchFamily="34" charset="-122"/>
                <a:ea typeface="微软雅黑" panose="020B0503020204020204" pitchFamily="34" charset="-122"/>
              </a:rPr>
              <a:t>Components</a:t>
            </a:r>
            <a:r>
              <a:rPr lang="zh-CN" altLang="en-US" sz="1200" dirty="0">
                <a:solidFill>
                  <a:srgbClr val="2A3641"/>
                </a:solidFill>
                <a:latin typeface="微软雅黑" panose="020B0503020204020204" pitchFamily="34" charset="-122"/>
                <a:ea typeface="微软雅黑" panose="020B0503020204020204" pitchFamily="34" charset="-122"/>
              </a:rPr>
              <a:t>）：处理器、计算机、其他设备</a:t>
            </a:r>
          </a:p>
          <a:p>
            <a:pPr>
              <a:lnSpc>
                <a:spcPct val="130000"/>
              </a:lnSpc>
            </a:pPr>
            <a:r>
              <a:rPr lang="zh-CN" altLang="en-US" sz="1200" dirty="0">
                <a:solidFill>
                  <a:srgbClr val="2A3641"/>
                </a:solidFill>
                <a:latin typeface="微软雅黑" panose="020B0503020204020204" pitchFamily="34" charset="-122"/>
                <a:ea typeface="微软雅黑" panose="020B0503020204020204" pitchFamily="34" charset="-122"/>
              </a:rPr>
              <a:t>连接件（</a:t>
            </a:r>
            <a:r>
              <a:rPr lang="en-US" altLang="zh-CN" sz="1200" dirty="0">
                <a:solidFill>
                  <a:srgbClr val="2A3641"/>
                </a:solidFill>
                <a:latin typeface="微软雅黑" panose="020B0503020204020204" pitchFamily="34" charset="-122"/>
                <a:ea typeface="微软雅黑" panose="020B0503020204020204" pitchFamily="34" charset="-122"/>
              </a:rPr>
              <a:t>Connectors</a:t>
            </a:r>
            <a:r>
              <a:rPr lang="zh-CN" altLang="en-US" sz="1200" dirty="0">
                <a:solidFill>
                  <a:srgbClr val="2A3641"/>
                </a:solidFill>
                <a:latin typeface="微软雅黑" panose="020B0503020204020204" pitchFamily="34" charset="-122"/>
                <a:ea typeface="微软雅黑" panose="020B0503020204020204" pitchFamily="34" charset="-122"/>
              </a:rPr>
              <a:t>）：</a:t>
            </a:r>
            <a:r>
              <a:rPr lang="zh-CN" altLang="zh-CN" sz="1200" dirty="0">
                <a:solidFill>
                  <a:srgbClr val="2A3641"/>
                </a:solidFill>
                <a:latin typeface="微软雅黑" panose="020B0503020204020204" pitchFamily="34" charset="-122"/>
                <a:ea typeface="微软雅黑" panose="020B0503020204020204" pitchFamily="34" charset="-122"/>
              </a:rPr>
              <a:t>通信协议等</a:t>
            </a:r>
          </a:p>
          <a:p>
            <a:pPr>
              <a:lnSpc>
                <a:spcPct val="130000"/>
              </a:lnSpc>
            </a:pPr>
            <a:endParaRPr lang="zh-CN" altLang="en-US" sz="1200" dirty="0">
              <a:solidFill>
                <a:srgbClr val="2A364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23</a:t>
            </a:fld>
            <a:endParaRPr lang="zh-CN" altLang="en-US"/>
          </a:p>
        </p:txBody>
      </p:sp>
    </p:spTree>
    <p:extLst>
      <p:ext uri="{BB962C8B-B14F-4D97-AF65-F5344CB8AC3E}">
        <p14:creationId xmlns:p14="http://schemas.microsoft.com/office/powerpoint/2010/main" val="1254049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lnSpc>
                <a:spcPct val="130000"/>
              </a:lnSpc>
            </a:pPr>
            <a:r>
              <a:rPr lang="zh-CN" altLang="en-US" sz="1200" i="1" dirty="0">
                <a:solidFill>
                  <a:srgbClr val="2A3641"/>
                </a:solidFill>
                <a:latin typeface="微软雅黑" panose="020B0503020204020204" pitchFamily="34" charset="-122"/>
                <a:ea typeface="微软雅黑" panose="020B0503020204020204" pitchFamily="34" charset="-122"/>
              </a:rPr>
              <a:t>PABX 的物理视图</a:t>
            </a:r>
          </a:p>
          <a:p>
            <a:pPr algn="ctr">
              <a:lnSpc>
                <a:spcPct val="130000"/>
              </a:lnSpc>
            </a:pPr>
            <a:r>
              <a:rPr lang="zh-CN" altLang="en-US" sz="1200" i="1" dirty="0">
                <a:solidFill>
                  <a:srgbClr val="2A3641"/>
                </a:solidFill>
                <a:latin typeface="微软雅黑" panose="020B0503020204020204" pitchFamily="34" charset="-122"/>
                <a:ea typeface="微软雅黑" panose="020B0503020204020204" pitchFamily="34" charset="-122"/>
              </a:rPr>
              <a:t>显示了大型 PABX 可能的硬件配置</a:t>
            </a:r>
          </a:p>
          <a:p>
            <a:pPr algn="ctr">
              <a:lnSpc>
                <a:spcPct val="130000"/>
              </a:lnSpc>
            </a:pPr>
            <a:r>
              <a:rPr lang="zh-CN" altLang="en-US" sz="1200" i="1" dirty="0">
                <a:solidFill>
                  <a:srgbClr val="2A3641"/>
                </a:solidFill>
                <a:latin typeface="微软雅黑" panose="020B0503020204020204" pitchFamily="34" charset="-122"/>
                <a:ea typeface="微软雅黑" panose="020B0503020204020204" pitchFamily="34" charset="-122"/>
              </a:rPr>
              <a:t>C、F 和 K 是三种不同容量的计算机，支持三种不同的运行要求</a:t>
            </a:r>
            <a:endParaRPr lang="en-US" altLang="zh-CN" sz="1200" i="1" dirty="0">
              <a:solidFill>
                <a:srgbClr val="2A3641"/>
              </a:solidFill>
              <a:latin typeface="微软雅黑" panose="020B0503020204020204" pitchFamily="34" charset="-122"/>
              <a:ea typeface="微软雅黑" panose="020B0503020204020204" pitchFamily="34" charset="-122"/>
            </a:endParaRPr>
          </a:p>
          <a:p>
            <a:pPr algn="ctr">
              <a:lnSpc>
                <a:spcPct val="130000"/>
              </a:lnSpc>
            </a:pPr>
            <a:endParaRPr lang="en-US" altLang="zh-CN" sz="1200" i="1" dirty="0">
              <a:solidFill>
                <a:srgbClr val="2A3641"/>
              </a:solidFill>
              <a:latin typeface="微软雅黑" panose="020B0503020204020204" pitchFamily="34" charset="-122"/>
              <a:ea typeface="微软雅黑" panose="020B0503020204020204" pitchFamily="34" charset="-122"/>
            </a:endParaRPr>
          </a:p>
          <a:p>
            <a:r>
              <a:rPr lang="zh-CN" altLang="zh-CN" sz="1200" kern="1200" dirty="0">
                <a:solidFill>
                  <a:schemeClr val="tx1"/>
                </a:solidFill>
                <a:effectLst/>
                <a:latin typeface="+mn-lt"/>
                <a:ea typeface="+mn-ea"/>
                <a:cs typeface="+mn-cs"/>
              </a:rPr>
              <a:t>最上面</a:t>
            </a:r>
            <a:r>
              <a:rPr lang="en-US" altLang="zh-CN" sz="1200" kern="1200" dirty="0">
                <a:solidFill>
                  <a:schemeClr val="tx1"/>
                </a:solidFill>
                <a:effectLst/>
                <a:latin typeface="+mn-lt"/>
                <a:ea typeface="+mn-ea"/>
                <a:cs typeface="+mn-cs"/>
              </a:rPr>
              <a:t>C primary</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C backup</a:t>
            </a:r>
            <a:r>
              <a:rPr lang="zh-CN" altLang="zh-CN" sz="1200" kern="1200" dirty="0">
                <a:solidFill>
                  <a:schemeClr val="tx1"/>
                </a:solidFill>
                <a:effectLst/>
                <a:latin typeface="+mn-lt"/>
                <a:ea typeface="+mn-ea"/>
                <a:cs typeface="+mn-cs"/>
              </a:rPr>
              <a:t>是两个实体的网路节点，作为备援以提高系统的可用性与可靠性。理论上这些网路节点上应该执行若干的行程（</a:t>
            </a:r>
            <a:r>
              <a:rPr lang="en-US" altLang="zh-CN" sz="1200" kern="1200" dirty="0">
                <a:solidFill>
                  <a:schemeClr val="tx1"/>
                </a:solidFill>
                <a:effectLst/>
                <a:latin typeface="+mn-lt"/>
                <a:ea typeface="+mn-ea"/>
                <a:cs typeface="+mn-cs"/>
              </a:rPr>
              <a:t>Process</a:t>
            </a:r>
            <a:r>
              <a:rPr lang="zh-CN" altLang="zh-CN" sz="1200" kern="1200" dirty="0">
                <a:solidFill>
                  <a:schemeClr val="tx1"/>
                </a:solidFill>
                <a:effectLst/>
                <a:latin typeface="+mn-lt"/>
                <a:ea typeface="+mn-ea"/>
                <a:cs typeface="+mn-cs"/>
              </a:rPr>
              <a:t>），但并没有画出来。</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大型系统的</a:t>
            </a:r>
            <a:r>
              <a:rPr lang="en-US" altLang="zh-CN" sz="1200" kern="1200" dirty="0">
                <a:solidFill>
                  <a:schemeClr val="tx1"/>
                </a:solidFill>
                <a:effectLst/>
                <a:latin typeface="+mn-lt"/>
                <a:ea typeface="+mn-ea"/>
                <a:cs typeface="+mn-cs"/>
              </a:rPr>
              <a:t>Physical View</a:t>
            </a:r>
            <a:r>
              <a:rPr lang="zh-CN" altLang="zh-CN" sz="1200" kern="1200" dirty="0">
                <a:solidFill>
                  <a:schemeClr val="tx1"/>
                </a:solidFill>
                <a:effectLst/>
                <a:latin typeface="+mn-lt"/>
                <a:ea typeface="+mn-ea"/>
                <a:cs typeface="+mn-cs"/>
              </a:rPr>
              <a:t>可能非常繁琐混乱，其表达方式也可以有很多种。上图中，可以看出</a:t>
            </a:r>
            <a:r>
              <a:rPr lang="en-US" altLang="zh-CN" sz="1200" kern="1200" dirty="0">
                <a:solidFill>
                  <a:schemeClr val="tx1"/>
                </a:solidFill>
                <a:effectLst/>
                <a:latin typeface="+mn-lt"/>
                <a:ea typeface="+mn-ea"/>
                <a:cs typeface="+mn-cs"/>
              </a:rPr>
              <a:t>Physical View</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Process View</a:t>
            </a:r>
            <a:r>
              <a:rPr lang="zh-CN" altLang="zh-CN" sz="1200" kern="1200" dirty="0">
                <a:solidFill>
                  <a:schemeClr val="tx1"/>
                </a:solidFill>
                <a:effectLst/>
                <a:latin typeface="+mn-lt"/>
                <a:ea typeface="+mn-ea"/>
                <a:cs typeface="+mn-cs"/>
              </a:rPr>
              <a:t>是不是有些类似。都涵盖了效能或可用性。主要的差别在于</a:t>
            </a:r>
            <a:r>
              <a:rPr lang="en-US" altLang="zh-CN" sz="1200" kern="1200" dirty="0">
                <a:solidFill>
                  <a:schemeClr val="tx1"/>
                </a:solidFill>
                <a:effectLst/>
                <a:latin typeface="+mn-lt"/>
                <a:ea typeface="+mn-ea"/>
                <a:cs typeface="+mn-cs"/>
              </a:rPr>
              <a:t>Process View</a:t>
            </a:r>
            <a:r>
              <a:rPr lang="zh-CN" altLang="zh-CN" sz="1200" kern="1200" dirty="0">
                <a:solidFill>
                  <a:schemeClr val="tx1"/>
                </a:solidFill>
                <a:effectLst/>
                <a:latin typeface="+mn-lt"/>
                <a:ea typeface="+mn-ea"/>
                <a:cs typeface="+mn-cs"/>
              </a:rPr>
              <a:t>是从软件的角度来看待程式（并行）执行的问题，而</a:t>
            </a:r>
            <a:r>
              <a:rPr lang="en-US" altLang="zh-CN" sz="1200" kern="1200" dirty="0">
                <a:solidFill>
                  <a:schemeClr val="tx1"/>
                </a:solidFill>
                <a:effectLst/>
                <a:latin typeface="+mn-lt"/>
                <a:ea typeface="+mn-ea"/>
                <a:cs typeface="+mn-cs"/>
              </a:rPr>
              <a:t>Physical View</a:t>
            </a:r>
            <a:r>
              <a:rPr lang="zh-CN" altLang="zh-CN" sz="1200" kern="1200" dirty="0">
                <a:solidFill>
                  <a:schemeClr val="tx1"/>
                </a:solidFill>
                <a:effectLst/>
                <a:latin typeface="+mn-lt"/>
                <a:ea typeface="+mn-ea"/>
                <a:cs typeface="+mn-cs"/>
              </a:rPr>
              <a:t>是从硬件的角度。所以在画</a:t>
            </a:r>
            <a:r>
              <a:rPr lang="en-US" altLang="zh-CN" sz="1200" kern="1200" dirty="0">
                <a:solidFill>
                  <a:schemeClr val="tx1"/>
                </a:solidFill>
                <a:effectLst/>
                <a:latin typeface="+mn-lt"/>
                <a:ea typeface="+mn-ea"/>
                <a:cs typeface="+mn-cs"/>
              </a:rPr>
              <a:t>Physical View</a:t>
            </a:r>
            <a:r>
              <a:rPr lang="zh-CN" altLang="zh-CN" sz="1200" kern="1200" dirty="0">
                <a:solidFill>
                  <a:schemeClr val="tx1"/>
                </a:solidFill>
                <a:effectLst/>
                <a:latin typeface="+mn-lt"/>
                <a:ea typeface="+mn-ea"/>
                <a:cs typeface="+mn-cs"/>
              </a:rPr>
              <a:t>的时候可能需要参考</a:t>
            </a:r>
            <a:r>
              <a:rPr lang="en-US" altLang="zh-CN" sz="1200" kern="1200" dirty="0">
                <a:solidFill>
                  <a:schemeClr val="tx1"/>
                </a:solidFill>
                <a:effectLst/>
                <a:latin typeface="+mn-lt"/>
                <a:ea typeface="+mn-ea"/>
                <a:cs typeface="+mn-cs"/>
              </a:rPr>
              <a:t>Process View</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Development View</a:t>
            </a:r>
            <a:r>
              <a:rPr lang="zh-CN" altLang="zh-CN" sz="1200" kern="1200" dirty="0">
                <a:solidFill>
                  <a:schemeClr val="tx1"/>
                </a:solidFill>
                <a:effectLst/>
                <a:latin typeface="+mn-lt"/>
                <a:ea typeface="+mn-ea"/>
                <a:cs typeface="+mn-cs"/>
              </a:rPr>
              <a:t>。</a:t>
            </a:r>
          </a:p>
          <a:p>
            <a:pPr algn="ctr">
              <a:lnSpc>
                <a:spcPct val="130000"/>
              </a:lnSpc>
            </a:pPr>
            <a:endParaRPr lang="zh-CN" altLang="en-US" sz="1200" i="1" dirty="0">
              <a:solidFill>
                <a:srgbClr val="2A364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6471570-9499-4A70-9F44-ADE5828AEB1C}" type="slidenum">
              <a:rPr lang="zh-CN" altLang="en-US" smtClean="0"/>
              <a:t>24</a:t>
            </a:fld>
            <a:endParaRPr lang="zh-CN" altLang="en-US"/>
          </a:p>
        </p:txBody>
      </p:sp>
    </p:spTree>
    <p:extLst>
      <p:ext uri="{BB962C8B-B14F-4D97-AF65-F5344CB8AC3E}">
        <p14:creationId xmlns:p14="http://schemas.microsoft.com/office/powerpoint/2010/main" val="3312576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四种视图的元素通过数量比较少的一组重要场景（更常见的是用例）进行无缝协同工作，我们为场景描述相应的脚本（对象之间和过程之间的交互序列）。</a:t>
            </a:r>
          </a:p>
          <a:p>
            <a:r>
              <a:rPr lang="zh-CN" altLang="zh-CN" sz="1200" kern="1200" dirty="0">
                <a:solidFill>
                  <a:schemeClr val="tx1"/>
                </a:solidFill>
                <a:effectLst/>
                <a:latin typeface="+mn-lt"/>
                <a:ea typeface="+mn-ea"/>
                <a:cs typeface="+mn-cs"/>
              </a:rPr>
              <a:t>在某种意义上场景是最重要的需求抽象，它们的设计使用对象场景图和对象交互图来表示。</a:t>
            </a:r>
          </a:p>
          <a:p>
            <a:r>
              <a:rPr lang="zh-CN" altLang="zh-CN" sz="1200" kern="1200" dirty="0">
                <a:solidFill>
                  <a:schemeClr val="tx1"/>
                </a:solidFill>
                <a:effectLst/>
                <a:latin typeface="+mn-lt"/>
                <a:ea typeface="+mn-ea"/>
                <a:cs typeface="+mn-cs"/>
              </a:rPr>
              <a:t>场景视图是其他视图的冗余（因此</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endParaRPr lang="zh-CN" altLang="en-US" sz="1200"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25</a:t>
            </a:fld>
            <a:endParaRPr lang="zh-CN" altLang="en-US"/>
          </a:p>
        </p:txBody>
      </p:sp>
    </p:spTree>
    <p:extLst>
      <p:ext uri="{BB962C8B-B14F-4D97-AF65-F5344CB8AC3E}">
        <p14:creationId xmlns:p14="http://schemas.microsoft.com/office/powerpoint/2010/main" val="2794355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但它起到了两个作用：</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）作为一项驱动因素来发现架构设计过程中的架构元素。</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）作为架构设计结束后的一项验证和说明功能，既以视图的角度来说明，又作为架构原型测试的出发点。</a:t>
            </a:r>
          </a:p>
        </p:txBody>
      </p:sp>
      <p:sp>
        <p:nvSpPr>
          <p:cNvPr id="4" name="灯片编号占位符 3"/>
          <p:cNvSpPr>
            <a:spLocks noGrp="1"/>
          </p:cNvSpPr>
          <p:nvPr>
            <p:ph type="sldNum" sz="quarter" idx="5"/>
          </p:nvPr>
        </p:nvSpPr>
        <p:spPr/>
        <p:txBody>
          <a:bodyPr/>
          <a:lstStyle/>
          <a:p>
            <a:fld id="{C6471570-9499-4A70-9F44-ADE5828AEB1C}" type="slidenum">
              <a:rPr lang="zh-CN" altLang="en-US" smtClean="0"/>
              <a:t>26</a:t>
            </a:fld>
            <a:endParaRPr lang="zh-CN" altLang="en-US"/>
          </a:p>
        </p:txBody>
      </p:sp>
    </p:spTree>
    <p:extLst>
      <p:ext uri="{BB962C8B-B14F-4D97-AF65-F5344CB8AC3E}">
        <p14:creationId xmlns:p14="http://schemas.microsoft.com/office/powerpoint/2010/main" val="2064099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场景表示法与组件逻辑视图非常相似（请对照图左），但它使用过程视图的连接符来表示对象之间的交互（请对照图右），注意对象实例使用实线来表达。</a:t>
            </a:r>
          </a:p>
          <a:p>
            <a:pPr>
              <a:lnSpc>
                <a:spcPct val="130000"/>
              </a:lnSpc>
            </a:pPr>
            <a:endParaRPr lang="zh-CN" altLang="en-US" sz="1200" dirty="0">
              <a:solidFill>
                <a:srgbClr val="2A3641"/>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27</a:t>
            </a:fld>
            <a:endParaRPr lang="zh-CN" altLang="en-US"/>
          </a:p>
        </p:txBody>
      </p:sp>
    </p:spTree>
    <p:extLst>
      <p:ext uri="{BB962C8B-B14F-4D97-AF65-F5344CB8AC3E}">
        <p14:creationId xmlns:p14="http://schemas.microsoft.com/office/powerpoint/2010/main" val="1918798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显示了小型</a:t>
            </a:r>
            <a:r>
              <a:rPr lang="en-US" altLang="zh-CN" sz="1200" kern="1200" dirty="0">
                <a:solidFill>
                  <a:schemeClr val="tx1"/>
                </a:solidFill>
                <a:effectLst/>
                <a:latin typeface="+mn-lt"/>
                <a:ea typeface="+mn-ea"/>
                <a:cs typeface="+mn-cs"/>
              </a:rPr>
              <a:t> PABX </a:t>
            </a:r>
            <a:r>
              <a:rPr lang="zh-CN" altLang="zh-CN" sz="1200" kern="1200" dirty="0">
                <a:solidFill>
                  <a:schemeClr val="tx1"/>
                </a:solidFill>
                <a:effectLst/>
                <a:latin typeface="+mn-lt"/>
                <a:ea typeface="+mn-ea"/>
                <a:cs typeface="+mn-cs"/>
              </a:rPr>
              <a:t>的场景片段。</a:t>
            </a:r>
          </a:p>
          <a:p>
            <a:r>
              <a:rPr lang="zh-CN" altLang="zh-CN" sz="1200" kern="1200" dirty="0">
                <a:solidFill>
                  <a:schemeClr val="tx1"/>
                </a:solidFill>
                <a:effectLst/>
                <a:latin typeface="+mn-lt"/>
                <a:ea typeface="+mn-ea"/>
                <a:cs typeface="+mn-cs"/>
              </a:rPr>
              <a:t>相应的脚本是：</a:t>
            </a:r>
          </a:p>
          <a:p>
            <a:r>
              <a:rPr lang="en-US" altLang="zh-CN" sz="1200" kern="1200" dirty="0">
                <a:solidFill>
                  <a:schemeClr val="tx1"/>
                </a:solidFill>
                <a:effectLst/>
                <a:latin typeface="+mn-lt"/>
                <a:ea typeface="+mn-ea"/>
                <a:cs typeface="+mn-cs"/>
              </a:rPr>
              <a:t>1.	Joe</a:t>
            </a:r>
            <a:r>
              <a:rPr lang="zh-CN" altLang="zh-CN" sz="1200" kern="1200" dirty="0">
                <a:solidFill>
                  <a:schemeClr val="tx1"/>
                </a:solidFill>
                <a:effectLst/>
                <a:latin typeface="+mn-lt"/>
                <a:ea typeface="+mn-ea"/>
                <a:cs typeface="+mn-cs"/>
              </a:rPr>
              <a:t>的电话控制器检测和校验摘机状态的变换</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并发送消息唤醒相应的终端对象</a:t>
            </a:r>
          </a:p>
          <a:p>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终端分配一些资源，并要求控制器发出拨号音</a:t>
            </a:r>
          </a:p>
          <a:p>
            <a:r>
              <a:rPr lang="en-US" altLang="zh-CN" sz="1200" kern="1200" dirty="0">
                <a:solidFill>
                  <a:schemeClr val="tx1"/>
                </a:solidFill>
                <a:effectLst/>
                <a:latin typeface="+mn-lt"/>
                <a:ea typeface="+mn-ea"/>
                <a:cs typeface="+mn-cs"/>
              </a:rPr>
              <a:t>3.	</a:t>
            </a:r>
            <a:r>
              <a:rPr lang="zh-CN" altLang="zh-CN" sz="1200" kern="1200" dirty="0">
                <a:solidFill>
                  <a:schemeClr val="tx1"/>
                </a:solidFill>
                <a:effectLst/>
                <a:latin typeface="+mn-lt"/>
                <a:ea typeface="+mn-ea"/>
                <a:cs typeface="+mn-cs"/>
              </a:rPr>
              <a:t>控制器接受拨号并传递给终端</a:t>
            </a:r>
          </a:p>
          <a:p>
            <a:r>
              <a:rPr lang="en-US" altLang="zh-CN" sz="1200" kern="1200" dirty="0">
                <a:solidFill>
                  <a:schemeClr val="tx1"/>
                </a:solidFill>
                <a:effectLst/>
                <a:latin typeface="+mn-lt"/>
                <a:ea typeface="+mn-ea"/>
                <a:cs typeface="+mn-cs"/>
              </a:rPr>
              <a:t>4.	</a:t>
            </a:r>
            <a:r>
              <a:rPr lang="zh-CN" altLang="zh-CN" sz="1200" kern="1200" dirty="0">
                <a:solidFill>
                  <a:schemeClr val="tx1"/>
                </a:solidFill>
                <a:effectLst/>
                <a:latin typeface="+mn-lt"/>
                <a:ea typeface="+mn-ea"/>
                <a:cs typeface="+mn-cs"/>
              </a:rPr>
              <a:t>终端使用拨号方案来分析数字流</a:t>
            </a:r>
          </a:p>
          <a:p>
            <a:r>
              <a:rPr lang="en-US" altLang="zh-CN" sz="1200" kern="1200" dirty="0">
                <a:solidFill>
                  <a:schemeClr val="tx1"/>
                </a:solidFill>
                <a:effectLst/>
                <a:latin typeface="+mn-lt"/>
                <a:ea typeface="+mn-ea"/>
                <a:cs typeface="+mn-cs"/>
              </a:rPr>
              <a:t>5.	</a:t>
            </a:r>
            <a:r>
              <a:rPr lang="zh-CN" altLang="zh-CN" sz="1200" kern="1200" dirty="0">
                <a:solidFill>
                  <a:schemeClr val="tx1"/>
                </a:solidFill>
                <a:effectLst/>
                <a:latin typeface="+mn-lt"/>
                <a:ea typeface="+mn-ea"/>
                <a:cs typeface="+mn-cs"/>
              </a:rPr>
              <a:t>有效的数字序列被键入，终端开始会话</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6471570-9499-4A70-9F44-ADE5828AEB1C}" type="slidenum">
              <a:rPr lang="zh-CN" altLang="en-US" smtClean="0"/>
              <a:t>28</a:t>
            </a:fld>
            <a:endParaRPr lang="zh-CN" altLang="en-US"/>
          </a:p>
        </p:txBody>
      </p:sp>
    </p:spTree>
    <p:extLst>
      <p:ext uri="{BB962C8B-B14F-4D97-AF65-F5344CB8AC3E}">
        <p14:creationId xmlns:p14="http://schemas.microsoft.com/office/powerpoint/2010/main" val="2566489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29</a:t>
            </a:fld>
            <a:endParaRPr lang="zh-CN" altLang="en-US"/>
          </a:p>
        </p:txBody>
      </p:sp>
    </p:spTree>
    <p:extLst>
      <p:ext uri="{BB962C8B-B14F-4D97-AF65-F5344CB8AC3E}">
        <p14:creationId xmlns:p14="http://schemas.microsoft.com/office/powerpoint/2010/main" val="249044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可视化需求模型能够帮助我们识别被遗漏的、不相关的和不一致的需求</a:t>
            </a:r>
          </a:p>
        </p:txBody>
      </p:sp>
      <p:sp>
        <p:nvSpPr>
          <p:cNvPr id="4" name="灯片编号占位符 3"/>
          <p:cNvSpPr>
            <a:spLocks noGrp="1"/>
          </p:cNvSpPr>
          <p:nvPr>
            <p:ph type="sldNum" sz="quarter" idx="5"/>
          </p:nvPr>
        </p:nvSpPr>
        <p:spPr/>
        <p:txBody>
          <a:bodyPr/>
          <a:lstStyle/>
          <a:p>
            <a:fld id="{C6471570-9499-4A70-9F44-ADE5828AEB1C}" type="slidenum">
              <a:rPr lang="zh-CN" altLang="en-US" smtClean="0"/>
              <a:t>3</a:t>
            </a:fld>
            <a:endParaRPr lang="zh-CN" altLang="en-US"/>
          </a:p>
        </p:txBody>
      </p:sp>
    </p:spTree>
    <p:extLst>
      <p:ext uri="{BB962C8B-B14F-4D97-AF65-F5344CB8AC3E}">
        <p14:creationId xmlns:p14="http://schemas.microsoft.com/office/powerpoint/2010/main" val="1157345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30</a:t>
            </a:fld>
            <a:endParaRPr lang="zh-CN" altLang="en-US"/>
          </a:p>
        </p:txBody>
      </p:sp>
    </p:spTree>
    <p:extLst>
      <p:ext uri="{BB962C8B-B14F-4D97-AF65-F5344CB8AC3E}">
        <p14:creationId xmlns:p14="http://schemas.microsoft.com/office/powerpoint/2010/main" val="3934176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按照 主要需求 </a:t>
            </a:r>
            <a:r>
              <a:rPr lang="zh-CN" altLang="en-US" sz="1200" b="1" dirty="0"/>
              <a:t>渔友可以查看地图一个点的附近的渔友、钓点、渔具店 </a:t>
            </a:r>
            <a:r>
              <a:rPr lang="zh-CN" altLang="en-US" sz="1200" dirty="0"/>
              <a:t>来举例 给出了这个需求的</a:t>
            </a:r>
            <a:r>
              <a:rPr lang="en-US" altLang="zh-CN" sz="1200" dirty="0"/>
              <a:t>4+1View</a:t>
            </a:r>
            <a:r>
              <a:rPr lang="zh-CN" altLang="en-US" sz="1200" dirty="0"/>
              <a:t>：</a:t>
            </a:r>
          </a:p>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31</a:t>
            </a:fld>
            <a:endParaRPr lang="zh-CN" altLang="en-US"/>
          </a:p>
        </p:txBody>
      </p:sp>
    </p:spTree>
    <p:extLst>
      <p:ext uri="{BB962C8B-B14F-4D97-AF65-F5344CB8AC3E}">
        <p14:creationId xmlns:p14="http://schemas.microsoft.com/office/powerpoint/2010/main" val="252106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32</a:t>
            </a:fld>
            <a:endParaRPr lang="zh-CN" altLang="en-US"/>
          </a:p>
        </p:txBody>
      </p:sp>
    </p:spTree>
    <p:extLst>
      <p:ext uri="{BB962C8B-B14F-4D97-AF65-F5344CB8AC3E}">
        <p14:creationId xmlns:p14="http://schemas.microsoft.com/office/powerpoint/2010/main" val="1613561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33</a:t>
            </a:fld>
            <a:endParaRPr lang="zh-CN" altLang="en-US"/>
          </a:p>
        </p:txBody>
      </p:sp>
    </p:spTree>
    <p:extLst>
      <p:ext uri="{BB962C8B-B14F-4D97-AF65-F5344CB8AC3E}">
        <p14:creationId xmlns:p14="http://schemas.microsoft.com/office/powerpoint/2010/main" val="2866555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34</a:t>
            </a:fld>
            <a:endParaRPr lang="zh-CN" altLang="en-US"/>
          </a:p>
        </p:txBody>
      </p:sp>
    </p:spTree>
    <p:extLst>
      <p:ext uri="{BB962C8B-B14F-4D97-AF65-F5344CB8AC3E}">
        <p14:creationId xmlns:p14="http://schemas.microsoft.com/office/powerpoint/2010/main" val="1432876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35</a:t>
            </a:fld>
            <a:endParaRPr lang="zh-CN" altLang="en-US"/>
          </a:p>
        </p:txBody>
      </p:sp>
    </p:spTree>
    <p:extLst>
      <p:ext uri="{BB962C8B-B14F-4D97-AF65-F5344CB8AC3E}">
        <p14:creationId xmlns:p14="http://schemas.microsoft.com/office/powerpoint/2010/main" val="13270537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36</a:t>
            </a:fld>
            <a:endParaRPr lang="zh-CN" altLang="en-US"/>
          </a:p>
        </p:txBody>
      </p:sp>
    </p:spTree>
    <p:extLst>
      <p:ext uri="{BB962C8B-B14F-4D97-AF65-F5344CB8AC3E}">
        <p14:creationId xmlns:p14="http://schemas.microsoft.com/office/powerpoint/2010/main" val="3446188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37</a:t>
            </a:fld>
            <a:endParaRPr lang="zh-CN" altLang="en-US"/>
          </a:p>
        </p:txBody>
      </p:sp>
    </p:spTree>
    <p:extLst>
      <p:ext uri="{BB962C8B-B14F-4D97-AF65-F5344CB8AC3E}">
        <p14:creationId xmlns:p14="http://schemas.microsoft.com/office/powerpoint/2010/main" val="452461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38</a:t>
            </a:fld>
            <a:endParaRPr lang="zh-CN" altLang="en-US"/>
          </a:p>
        </p:txBody>
      </p:sp>
    </p:spTree>
    <p:extLst>
      <p:ext uri="{BB962C8B-B14F-4D97-AF65-F5344CB8AC3E}">
        <p14:creationId xmlns:p14="http://schemas.microsoft.com/office/powerpoint/2010/main" val="2808749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39</a:t>
            </a:fld>
            <a:endParaRPr lang="zh-CN" altLang="en-US"/>
          </a:p>
        </p:txBody>
      </p:sp>
    </p:spTree>
    <p:extLst>
      <p:ext uri="{BB962C8B-B14F-4D97-AF65-F5344CB8AC3E}">
        <p14:creationId xmlns:p14="http://schemas.microsoft.com/office/powerpoint/2010/main" val="2548862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4</a:t>
            </a:fld>
            <a:endParaRPr lang="zh-CN" altLang="en-US"/>
          </a:p>
        </p:txBody>
      </p:sp>
    </p:spTree>
    <p:extLst>
      <p:ext uri="{BB962C8B-B14F-4D97-AF65-F5344CB8AC3E}">
        <p14:creationId xmlns:p14="http://schemas.microsoft.com/office/powerpoint/2010/main" val="2440166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5</a:t>
            </a:fld>
            <a:endParaRPr lang="zh-CN" altLang="en-US"/>
          </a:p>
        </p:txBody>
      </p:sp>
    </p:spTree>
    <p:extLst>
      <p:ext uri="{BB962C8B-B14F-4D97-AF65-F5344CB8AC3E}">
        <p14:creationId xmlns:p14="http://schemas.microsoft.com/office/powerpoint/2010/main" val="1802300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1200" b="0" i="0" kern="1200" dirty="0">
                <a:solidFill>
                  <a:schemeClr val="tx1"/>
                </a:solidFill>
                <a:effectLst/>
                <a:latin typeface="+mn-lt"/>
                <a:ea typeface="+mn-ea"/>
                <a:cs typeface="+mn-cs"/>
              </a:rPr>
              <a:t>该模型包含五个主要的视图</a:t>
            </a:r>
            <a:endParaRPr lang="en-US" altLang="zh-CN" sz="1200" b="0" i="0" kern="1200" dirty="0">
              <a:solidFill>
                <a:schemeClr val="tx1"/>
              </a:solidFill>
              <a:effectLst/>
              <a:latin typeface="+mn-lt"/>
              <a:ea typeface="+mn-ea"/>
              <a:cs typeface="+mn-cs"/>
            </a:endParaRPr>
          </a:p>
          <a:p>
            <a:pPr fontAlgn="base"/>
            <a:r>
              <a:rPr lang="zh-CN" altLang="en-US" sz="1200" b="0" i="0" kern="1200" dirty="0">
                <a:solidFill>
                  <a:schemeClr val="tx1"/>
                </a:solidFill>
                <a:effectLst/>
                <a:latin typeface="+mn-lt"/>
                <a:ea typeface="+mn-ea"/>
                <a:cs typeface="+mn-cs"/>
              </a:rPr>
              <a:t>逻辑视图（</a:t>
            </a:r>
            <a:r>
              <a:rPr lang="en-US" altLang="zh-CN" sz="1200" b="0" i="0" kern="1200" dirty="0">
                <a:solidFill>
                  <a:schemeClr val="tx1"/>
                </a:solidFill>
                <a:effectLst/>
                <a:latin typeface="+mn-lt"/>
                <a:ea typeface="+mn-ea"/>
                <a:cs typeface="+mn-cs"/>
              </a:rPr>
              <a:t>Logical View</a:t>
            </a:r>
            <a:r>
              <a:rPr lang="zh-CN" altLang="en-US" sz="1200" b="0" i="0" kern="1200" dirty="0">
                <a:solidFill>
                  <a:schemeClr val="tx1"/>
                </a:solidFill>
                <a:effectLst/>
                <a:latin typeface="+mn-lt"/>
                <a:ea typeface="+mn-ea"/>
                <a:cs typeface="+mn-cs"/>
              </a:rPr>
              <a:t>），设计的对象模型（使用面向对象的设计方法时）。</a:t>
            </a:r>
          </a:p>
          <a:p>
            <a:pPr fontAlgn="base"/>
            <a:r>
              <a:rPr lang="zh-CN" altLang="en-US" sz="1200" b="0" i="0" kern="1200" dirty="0">
                <a:solidFill>
                  <a:schemeClr val="tx1"/>
                </a:solidFill>
                <a:effectLst/>
                <a:latin typeface="+mn-lt"/>
                <a:ea typeface="+mn-ea"/>
                <a:cs typeface="+mn-cs"/>
              </a:rPr>
              <a:t>进程视图（</a:t>
            </a:r>
            <a:r>
              <a:rPr lang="en-US" altLang="zh-CN" sz="1200" b="0" i="0" kern="1200" dirty="0">
                <a:solidFill>
                  <a:schemeClr val="tx1"/>
                </a:solidFill>
                <a:effectLst/>
                <a:latin typeface="+mn-lt"/>
                <a:ea typeface="+mn-ea"/>
                <a:cs typeface="+mn-cs"/>
              </a:rPr>
              <a:t>Process View</a:t>
            </a:r>
            <a:r>
              <a:rPr lang="zh-CN" altLang="en-US" sz="1200" b="0" i="0" kern="1200" dirty="0">
                <a:solidFill>
                  <a:schemeClr val="tx1"/>
                </a:solidFill>
                <a:effectLst/>
                <a:latin typeface="+mn-lt"/>
                <a:ea typeface="+mn-ea"/>
                <a:cs typeface="+mn-cs"/>
              </a:rPr>
              <a:t>），捕捉设计的并发和同步特征。</a:t>
            </a:r>
          </a:p>
          <a:p>
            <a:pPr fontAlgn="base"/>
            <a:r>
              <a:rPr lang="zh-CN" altLang="en-US" sz="1200" b="0" i="0" kern="1200" dirty="0">
                <a:solidFill>
                  <a:schemeClr val="tx1"/>
                </a:solidFill>
                <a:effectLst/>
                <a:latin typeface="+mn-lt"/>
                <a:ea typeface="+mn-ea"/>
                <a:cs typeface="+mn-cs"/>
              </a:rPr>
              <a:t>物理视图（</a:t>
            </a:r>
            <a:r>
              <a:rPr lang="en-US" altLang="zh-CN" sz="1200" b="0" i="0" kern="1200" dirty="0">
                <a:solidFill>
                  <a:schemeClr val="tx1"/>
                </a:solidFill>
                <a:effectLst/>
                <a:latin typeface="+mn-lt"/>
                <a:ea typeface="+mn-ea"/>
                <a:cs typeface="+mn-cs"/>
              </a:rPr>
              <a:t>Physical View</a:t>
            </a:r>
            <a:r>
              <a:rPr lang="zh-CN" altLang="en-US" sz="1200" b="0" i="0" kern="1200" dirty="0">
                <a:solidFill>
                  <a:schemeClr val="tx1"/>
                </a:solidFill>
                <a:effectLst/>
                <a:latin typeface="+mn-lt"/>
                <a:ea typeface="+mn-ea"/>
                <a:cs typeface="+mn-cs"/>
              </a:rPr>
              <a:t>），描述了软件到硬件的映射，反映了分布式特性。</a:t>
            </a:r>
          </a:p>
          <a:p>
            <a:pPr fontAlgn="base"/>
            <a:r>
              <a:rPr lang="zh-CN" altLang="en-US" sz="1200" b="0" i="0" kern="1200" dirty="0">
                <a:solidFill>
                  <a:schemeClr val="tx1"/>
                </a:solidFill>
                <a:effectLst/>
                <a:latin typeface="+mn-lt"/>
                <a:ea typeface="+mn-ea"/>
                <a:cs typeface="+mn-cs"/>
              </a:rPr>
              <a:t>开发视图（</a:t>
            </a:r>
            <a:r>
              <a:rPr lang="en-US" altLang="zh-CN" sz="1200" b="0" i="0" kern="1200" dirty="0">
                <a:solidFill>
                  <a:schemeClr val="tx1"/>
                </a:solidFill>
                <a:effectLst/>
                <a:latin typeface="+mn-lt"/>
                <a:ea typeface="+mn-ea"/>
                <a:cs typeface="+mn-cs"/>
              </a:rPr>
              <a:t>Development View</a:t>
            </a:r>
            <a:r>
              <a:rPr lang="zh-CN" altLang="en-US" sz="1200" b="0" i="0" kern="1200" dirty="0">
                <a:solidFill>
                  <a:schemeClr val="tx1"/>
                </a:solidFill>
                <a:effectLst/>
                <a:latin typeface="+mn-lt"/>
                <a:ea typeface="+mn-ea"/>
                <a:cs typeface="+mn-cs"/>
              </a:rPr>
              <a:t>），描述了在开发环境中软件的静态组织结构。</a:t>
            </a:r>
          </a:p>
          <a:p>
            <a:endParaRPr lang="zh-CN" altLang="zh-CN" sz="120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架构的描述，即所做的各种决定，可以围绕着这四个视图来组织，然后由一些用例 （</a:t>
            </a:r>
            <a:r>
              <a:rPr lang="en-US" altLang="zh-CN" sz="1200" b="0" i="0" kern="1200" dirty="0">
                <a:solidFill>
                  <a:schemeClr val="tx1"/>
                </a:solidFill>
                <a:effectLst/>
                <a:latin typeface="+mn-lt"/>
                <a:ea typeface="+mn-ea"/>
                <a:cs typeface="+mn-cs"/>
              </a:rPr>
              <a:t>use cases</a:t>
            </a:r>
            <a:r>
              <a:rPr lang="zh-CN" altLang="en-US" sz="1200" b="0" i="0" kern="1200" dirty="0">
                <a:solidFill>
                  <a:schemeClr val="tx1"/>
                </a:solidFill>
                <a:effectLst/>
                <a:latin typeface="+mn-lt"/>
                <a:ea typeface="+mn-ea"/>
                <a:cs typeface="+mn-cs"/>
              </a:rPr>
              <a:t>）或场景</a:t>
            </a:r>
            <a:r>
              <a:rPr lang="en-US" altLang="zh-CN" sz="1200" b="0" i="0" kern="1200" dirty="0">
                <a:solidFill>
                  <a:schemeClr val="tx1"/>
                </a:solidFill>
                <a:effectLst/>
                <a:latin typeface="+mn-lt"/>
                <a:ea typeface="+mn-ea"/>
                <a:cs typeface="+mn-cs"/>
              </a:rPr>
              <a:t>(scenarios)</a:t>
            </a:r>
            <a:r>
              <a:rPr lang="zh-CN" altLang="en-US" sz="1200" b="0" i="0" kern="1200" dirty="0">
                <a:solidFill>
                  <a:schemeClr val="tx1"/>
                </a:solidFill>
                <a:effectLst/>
                <a:latin typeface="+mn-lt"/>
                <a:ea typeface="+mn-ea"/>
                <a:cs typeface="+mn-cs"/>
              </a:rPr>
              <a:t>来说明，从而形成了第五个视图。场景视图（</a:t>
            </a:r>
            <a:r>
              <a:rPr lang="en-US" altLang="zh-CN" sz="1200" b="0" i="0" kern="1200" dirty="0">
                <a:solidFill>
                  <a:schemeClr val="tx1"/>
                </a:solidFill>
                <a:effectLst/>
                <a:latin typeface="+mn-lt"/>
                <a:ea typeface="+mn-ea"/>
                <a:cs typeface="+mn-cs"/>
              </a:rPr>
              <a:t>Use-Case View, or Scenarios</a:t>
            </a:r>
            <a:r>
              <a:rPr lang="zh-CN" altLang="en-US" sz="1200" b="0" i="0" kern="1200" dirty="0">
                <a:solidFill>
                  <a:schemeClr val="tx1"/>
                </a:solidFill>
                <a:effectLst/>
                <a:latin typeface="+mn-lt"/>
                <a:ea typeface="+mn-ea"/>
                <a:cs typeface="+mn-cs"/>
              </a:rPr>
              <a:t>），该视图是其他视图的冗余（因此”＋</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6</a:t>
            </a:fld>
            <a:endParaRPr lang="zh-CN" altLang="en-US"/>
          </a:p>
        </p:txBody>
      </p:sp>
    </p:spTree>
    <p:extLst>
      <p:ext uri="{BB962C8B-B14F-4D97-AF65-F5344CB8AC3E}">
        <p14:creationId xmlns:p14="http://schemas.microsoft.com/office/powerpoint/2010/main" val="3578253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2A3641"/>
                </a:solidFill>
                <a:latin typeface="微软雅黑" panose="020B0503020204020204" pitchFamily="34" charset="-122"/>
                <a:ea typeface="微软雅黑" panose="020B0503020204020204" pitchFamily="34" charset="-122"/>
              </a:rPr>
              <a:t>各种视图并不是完全是正交的或独立的。视图的元素根据某种设计规则和启发式方法与其他视图中的元素相关联。</a:t>
            </a:r>
            <a:endParaRPr lang="en-US" altLang="zh-CN" sz="1200" dirty="0">
              <a:solidFill>
                <a:srgbClr val="2A3641"/>
              </a:solidFill>
              <a:latin typeface="微软雅黑" panose="020B0503020204020204" pitchFamily="34" charset="-122"/>
              <a:ea typeface="微软雅黑" panose="020B0503020204020204" pitchFamily="34" charset="-122"/>
            </a:endParaRPr>
          </a:p>
          <a:p>
            <a:endParaRPr lang="en-US" altLang="zh-CN" sz="120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后来，</a:t>
            </a:r>
            <a:r>
              <a:rPr lang="en-US" altLang="zh-CN" sz="1200" b="0" i="0" kern="1200" dirty="0">
                <a:solidFill>
                  <a:schemeClr val="tx1"/>
                </a:solidFill>
                <a:effectLst/>
                <a:latin typeface="+mn-lt"/>
                <a:ea typeface="+mn-ea"/>
                <a:cs typeface="+mn-cs"/>
              </a:rPr>
              <a:t>Philippe </a:t>
            </a:r>
            <a:r>
              <a:rPr lang="en-US" altLang="zh-CN" sz="1200" b="0" i="0" kern="1200" dirty="0" err="1">
                <a:solidFill>
                  <a:schemeClr val="tx1"/>
                </a:solidFill>
                <a:effectLst/>
                <a:latin typeface="+mn-lt"/>
                <a:ea typeface="+mn-ea"/>
                <a:cs typeface="+mn-cs"/>
              </a:rPr>
              <a:t>Kruchten</a:t>
            </a:r>
            <a:r>
              <a:rPr lang="zh-CN" altLang="en-US" sz="1200" b="0" i="0" kern="1200" dirty="0">
                <a:solidFill>
                  <a:schemeClr val="tx1"/>
                </a:solidFill>
                <a:effectLst/>
                <a:latin typeface="+mn-lt"/>
                <a:ea typeface="+mn-ea"/>
                <a:cs typeface="+mn-cs"/>
              </a:rPr>
              <a:t>加入</a:t>
            </a:r>
            <a:r>
              <a:rPr lang="en-US" altLang="zh-CN" sz="1200" b="0" i="0" kern="1200" dirty="0">
                <a:solidFill>
                  <a:schemeClr val="tx1"/>
                </a:solidFill>
                <a:effectLst/>
                <a:latin typeface="+mn-lt"/>
                <a:ea typeface="+mn-ea"/>
                <a:cs typeface="+mn-cs"/>
              </a:rPr>
              <a:t>Rational</a:t>
            </a:r>
            <a:r>
              <a:rPr lang="zh-CN" altLang="en-US" sz="1200" b="0" i="0" kern="1200" dirty="0">
                <a:solidFill>
                  <a:schemeClr val="tx1"/>
                </a:solidFill>
                <a:effectLst/>
                <a:latin typeface="+mn-lt"/>
                <a:ea typeface="+mn-ea"/>
                <a:cs typeface="+mn-cs"/>
              </a:rPr>
              <a:t>，他的</a:t>
            </a:r>
            <a:r>
              <a:rPr lang="en-US" altLang="zh-CN" sz="1200" b="0" i="0" kern="1200" dirty="0">
                <a:solidFill>
                  <a:schemeClr val="tx1"/>
                </a:solidFill>
                <a:effectLst/>
                <a:latin typeface="+mn-lt"/>
                <a:ea typeface="+mn-ea"/>
                <a:cs typeface="+mn-cs"/>
              </a:rPr>
              <a:t>4+1</a:t>
            </a:r>
            <a:r>
              <a:rPr lang="zh-CN" altLang="en-US" sz="1200" b="0" i="0" kern="1200" dirty="0">
                <a:solidFill>
                  <a:schemeClr val="tx1"/>
                </a:solidFill>
                <a:effectLst/>
                <a:latin typeface="+mn-lt"/>
                <a:ea typeface="+mn-ea"/>
                <a:cs typeface="+mn-cs"/>
              </a:rPr>
              <a:t>视图方法演变为著名的、为许多架构师所熟知的“</a:t>
            </a:r>
            <a:r>
              <a:rPr lang="en-US" altLang="zh-CN" sz="1200" b="0" i="0" kern="1200" dirty="0">
                <a:solidFill>
                  <a:schemeClr val="tx1"/>
                </a:solidFill>
                <a:effectLst/>
                <a:latin typeface="+mn-lt"/>
                <a:ea typeface="+mn-ea"/>
                <a:cs typeface="+mn-cs"/>
              </a:rPr>
              <a:t>RUP 4+1</a:t>
            </a:r>
            <a:r>
              <a:rPr lang="zh-CN" altLang="en-US" sz="1200" b="0" i="0" kern="1200" dirty="0">
                <a:solidFill>
                  <a:schemeClr val="tx1"/>
                </a:solidFill>
                <a:effectLst/>
                <a:latin typeface="+mn-lt"/>
                <a:ea typeface="+mn-ea"/>
                <a:cs typeface="+mn-cs"/>
              </a:rPr>
              <a:t>视图方法”</a:t>
            </a:r>
            <a:endParaRPr lang="en-US" altLang="zh-CN" sz="1200" b="0" i="0" kern="1200" dirty="0">
              <a:solidFill>
                <a:schemeClr val="tx1"/>
              </a:solidFill>
              <a:effectLst/>
              <a:latin typeface="+mn-lt"/>
              <a:ea typeface="+mn-ea"/>
              <a:cs typeface="+mn-cs"/>
            </a:endParaRPr>
          </a:p>
          <a:p>
            <a:r>
              <a:rPr lang="zh-CN" altLang="zh-CN" sz="1200" dirty="0">
                <a:solidFill>
                  <a:srgbClr val="2A3641"/>
                </a:solidFill>
                <a:latin typeface="微软雅黑" panose="020B0503020204020204" pitchFamily="34" charset="-122"/>
                <a:ea typeface="微软雅黑" panose="020B0503020204020204" pitchFamily="34" charset="-122"/>
              </a:rPr>
              <a:t>并不是所有的软件架构都需要"4＋1"视图。无用的视图可以从架构描述中省略，比如： 只有一个处理器，则可以省略物理视图；而如果仅有一个进程或程序，则可以省略过程视图。 对于非常小型的系统，甚至可能逻辑视图与开发视图非常相似，而不需要分开的描述。场景对于所有的情况均适用。</a:t>
            </a:r>
            <a:endParaRPr lang="en-US" altLang="zh-CN" sz="1200" dirty="0">
              <a:solidFill>
                <a:srgbClr val="2A3641"/>
              </a:solidFill>
              <a:latin typeface="微软雅黑" panose="020B0503020204020204" pitchFamily="34" charset="-122"/>
              <a:ea typeface="微软雅黑" panose="020B0503020204020204" pitchFamily="34" charset="-122"/>
            </a:endParaRPr>
          </a:p>
          <a:p>
            <a:r>
              <a:rPr lang="zh-CN" altLang="zh-CN" sz="1200" dirty="0">
                <a:solidFill>
                  <a:srgbClr val="2A3641"/>
                </a:solidFill>
                <a:latin typeface="微软雅黑" panose="020B0503020204020204" pitchFamily="34" charset="-122"/>
                <a:ea typeface="微软雅黑" panose="020B0503020204020204" pitchFamily="34" charset="-122"/>
              </a:rPr>
              <a:t>无论是否经过一次本地定制的和技术上的调整，"4＋1"视图都能在许多大型项目中成功运用。事实上，它允许不同的"风险承担人"找出他们就软件架构所关心的问题。系统工程师首先接触物理视图，然后转向进程视图；最终用户、顾客、数据分析专家从逻辑视图入手；项目经理、软件配置人员则从开发视图来看待"4＋1"视图。 </a:t>
            </a:r>
            <a:endParaRPr lang="en-US" altLang="zh-CN" sz="1200" b="0" i="0" kern="1200" dirty="0">
              <a:solidFill>
                <a:schemeClr val="tx1"/>
              </a:solidFill>
              <a:effectLst/>
              <a:latin typeface="+mn-lt"/>
              <a:ea typeface="+mn-ea"/>
              <a:cs typeface="+mn-cs"/>
            </a:endParaRPr>
          </a:p>
          <a:p>
            <a:pPr fontAlgn="base"/>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C6471570-9499-4A70-9F44-ADE5828AEB1C}" type="slidenum">
              <a:rPr lang="zh-CN" altLang="en-US" smtClean="0"/>
              <a:t>7</a:t>
            </a:fld>
            <a:endParaRPr lang="zh-CN" altLang="en-US"/>
          </a:p>
        </p:txBody>
      </p:sp>
    </p:spTree>
    <p:extLst>
      <p:ext uri="{BB962C8B-B14F-4D97-AF65-F5344CB8AC3E}">
        <p14:creationId xmlns:p14="http://schemas.microsoft.com/office/powerpoint/2010/main" val="522247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Philippe </a:t>
            </a:r>
            <a:r>
              <a:rPr lang="en-US" altLang="zh-CN" sz="1200" b="0" i="0" kern="1200" dirty="0" err="1">
                <a:solidFill>
                  <a:schemeClr val="tx1"/>
                </a:solidFill>
                <a:effectLst/>
                <a:latin typeface="+mn-lt"/>
                <a:ea typeface="+mn-ea"/>
                <a:cs typeface="+mn-cs"/>
              </a:rPr>
              <a:t>Kruchten</a:t>
            </a:r>
            <a:r>
              <a:rPr lang="en-US" altLang="zh-CN" sz="1200" b="0" i="0" kern="1200" dirty="0">
                <a:solidFill>
                  <a:schemeClr val="tx1"/>
                </a:solidFill>
                <a:effectLst/>
                <a:latin typeface="+mn-lt"/>
                <a:ea typeface="+mn-ea"/>
                <a:cs typeface="+mn-cs"/>
              </a:rPr>
              <a:t> 4+1</a:t>
            </a:r>
            <a:r>
              <a:rPr lang="zh-CN" altLang="en-US" sz="1200" b="0" i="0" kern="1200" dirty="0">
                <a:solidFill>
                  <a:schemeClr val="tx1"/>
                </a:solidFill>
                <a:effectLst/>
                <a:latin typeface="+mn-lt"/>
                <a:ea typeface="+mn-ea"/>
                <a:cs typeface="+mn-cs"/>
              </a:rPr>
              <a:t>视图的说法是：逻辑架构、开发架构、进程架构、物理架构。</a:t>
            </a:r>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8</a:t>
            </a:fld>
            <a:endParaRPr lang="zh-CN" altLang="en-US"/>
          </a:p>
        </p:txBody>
      </p:sp>
    </p:spTree>
    <p:extLst>
      <p:ext uri="{BB962C8B-B14F-4D97-AF65-F5344CB8AC3E}">
        <p14:creationId xmlns:p14="http://schemas.microsoft.com/office/powerpoint/2010/main" val="242268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逻辑架构</a:t>
            </a:r>
            <a:r>
              <a:rPr lang="zh-CN" altLang="en-US" sz="1200" b="1" dirty="0">
                <a:solidFill>
                  <a:srgbClr val="FF0000"/>
                </a:solidFill>
              </a:rPr>
              <a:t>主要支持功能性需求</a:t>
            </a:r>
            <a:r>
              <a:rPr lang="en-US" altLang="zh-CN" sz="1200" dirty="0"/>
              <a:t>――</a:t>
            </a:r>
            <a:r>
              <a:rPr lang="zh-CN" altLang="en-US" sz="1200" dirty="0"/>
              <a:t>即在为用户提供服务方面系统所应该提供的功能。</a:t>
            </a:r>
            <a:r>
              <a:rPr lang="zh-CN" altLang="zh-CN" sz="1200" dirty="0"/>
              <a:t>代表功能需求（系统应提供哪些服务给使用者）被拆解之后的结果。</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latin typeface="微软雅黑" panose="020B0503020204020204" pitchFamily="34" charset="-122"/>
                <a:ea typeface="微软雅黑" panose="020B0503020204020204" pitchFamily="34" charset="-122"/>
              </a:rPr>
              <a:t>分解并不仅仅是为了功能分析，而且用来识别遍布系统各个部分的通用机制和设计元素。</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C6471570-9499-4A70-9F44-ADE5828AEB1C}" type="slidenum">
              <a:rPr lang="zh-CN" altLang="en-US" smtClean="0"/>
              <a:t>9</a:t>
            </a:fld>
            <a:endParaRPr lang="zh-CN" altLang="en-US"/>
          </a:p>
        </p:txBody>
      </p:sp>
    </p:spTree>
    <p:extLst>
      <p:ext uri="{BB962C8B-B14F-4D97-AF65-F5344CB8AC3E}">
        <p14:creationId xmlns:p14="http://schemas.microsoft.com/office/powerpoint/2010/main" val="1236890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CF16161-7C91-491F-8BAF-326A92600E52}" type="datetime1">
              <a:rPr lang="zh-CN" altLang="en-US" smtClean="0"/>
              <a:t>2018/12/23</a:t>
            </a:fld>
            <a:endParaRPr lang="zh-CN" altLang="en-US"/>
          </a:p>
        </p:txBody>
      </p:sp>
      <p:sp>
        <p:nvSpPr>
          <p:cNvPr id="5" name="页脚占位符 4"/>
          <p:cNvSpPr>
            <a:spLocks noGrp="1"/>
          </p:cNvSpPr>
          <p:nvPr>
            <p:ph type="ftr" sz="quarter" idx="11"/>
          </p:nvPr>
        </p:nvSpPr>
        <p:spPr/>
        <p:txBody>
          <a:bodyPr/>
          <a:lstStyle/>
          <a:p>
            <a:r>
              <a:rPr lang="en-US" altLang="zh-CN"/>
              <a:t>PRD2018-G06</a:t>
            </a:r>
            <a:endParaRPr lang="zh-CN" altLang="en-US"/>
          </a:p>
        </p:txBody>
      </p:sp>
      <p:sp>
        <p:nvSpPr>
          <p:cNvPr id="6" name="灯片编号占位符 5"/>
          <p:cNvSpPr>
            <a:spLocks noGrp="1"/>
          </p:cNvSpPr>
          <p:nvPr>
            <p:ph type="sldNum" sz="quarter" idx="12"/>
          </p:nvPr>
        </p:nvSpPr>
        <p:spPr/>
        <p:txBody>
          <a:bodyPr/>
          <a:lstStyle/>
          <a:p>
            <a:fld id="{06ABA5CD-7A95-40B8-90D9-C5B6B6D9B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C00B5F3-BCB6-4F14-A445-333A46D7E07D}" type="datetime1">
              <a:rPr lang="zh-CN" altLang="en-US" smtClean="0"/>
              <a:t>2018/12/23</a:t>
            </a:fld>
            <a:endParaRPr lang="zh-CN" altLang="en-US"/>
          </a:p>
        </p:txBody>
      </p:sp>
      <p:sp>
        <p:nvSpPr>
          <p:cNvPr id="5" name="页脚占位符 4"/>
          <p:cNvSpPr>
            <a:spLocks noGrp="1"/>
          </p:cNvSpPr>
          <p:nvPr>
            <p:ph type="ftr" sz="quarter" idx="11"/>
          </p:nvPr>
        </p:nvSpPr>
        <p:spPr/>
        <p:txBody>
          <a:bodyPr/>
          <a:lstStyle/>
          <a:p>
            <a:r>
              <a:rPr lang="en-US" altLang="zh-CN"/>
              <a:t>PRD2018-G06</a:t>
            </a:r>
            <a:endParaRPr lang="zh-CN" altLang="en-US"/>
          </a:p>
        </p:txBody>
      </p:sp>
      <p:sp>
        <p:nvSpPr>
          <p:cNvPr id="6" name="灯片编号占位符 5"/>
          <p:cNvSpPr>
            <a:spLocks noGrp="1"/>
          </p:cNvSpPr>
          <p:nvPr>
            <p:ph type="sldNum" sz="quarter" idx="12"/>
          </p:nvPr>
        </p:nvSpPr>
        <p:spPr/>
        <p:txBody>
          <a:bodyPr/>
          <a:lstStyle/>
          <a:p>
            <a:fld id="{06ABA5CD-7A95-40B8-90D9-C5B6B6D9B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6D9867E-D3F0-43B1-879A-AFF20FC6415C}" type="datetime1">
              <a:rPr lang="zh-CN" altLang="en-US" smtClean="0"/>
              <a:t>2018/12/23</a:t>
            </a:fld>
            <a:endParaRPr lang="zh-CN" altLang="en-US"/>
          </a:p>
        </p:txBody>
      </p:sp>
      <p:sp>
        <p:nvSpPr>
          <p:cNvPr id="5" name="页脚占位符 4"/>
          <p:cNvSpPr>
            <a:spLocks noGrp="1"/>
          </p:cNvSpPr>
          <p:nvPr>
            <p:ph type="ftr" sz="quarter" idx="11"/>
          </p:nvPr>
        </p:nvSpPr>
        <p:spPr/>
        <p:txBody>
          <a:bodyPr/>
          <a:lstStyle/>
          <a:p>
            <a:r>
              <a:rPr lang="en-US" altLang="zh-CN"/>
              <a:t>PRD2018-G06</a:t>
            </a:r>
            <a:endParaRPr lang="zh-CN" altLang="en-US"/>
          </a:p>
        </p:txBody>
      </p:sp>
      <p:sp>
        <p:nvSpPr>
          <p:cNvPr id="6" name="灯片编号占位符 5"/>
          <p:cNvSpPr>
            <a:spLocks noGrp="1"/>
          </p:cNvSpPr>
          <p:nvPr>
            <p:ph type="sldNum" sz="quarter" idx="12"/>
          </p:nvPr>
        </p:nvSpPr>
        <p:spPr/>
        <p:txBody>
          <a:bodyPr/>
          <a:lstStyle/>
          <a:p>
            <a:fld id="{06ABA5CD-7A95-40B8-90D9-C5B6B6D9B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千图网拥有20W+精美PPT模板 更多PPT模板下载至：www.58pic.com/office/ppt">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34DD5D-B150-49E5-8188-784C9F12041F}" type="datetime1">
              <a:rPr lang="zh-CN" altLang="en-US" smtClean="0"/>
              <a:t>2018/12/23</a:t>
            </a:fld>
            <a:endParaRPr lang="zh-CN" altLang="en-US"/>
          </a:p>
        </p:txBody>
      </p:sp>
      <p:sp>
        <p:nvSpPr>
          <p:cNvPr id="3" name="页脚占位符 2"/>
          <p:cNvSpPr>
            <a:spLocks noGrp="1"/>
          </p:cNvSpPr>
          <p:nvPr>
            <p:ph type="ftr" sz="quarter" idx="11"/>
          </p:nvPr>
        </p:nvSpPr>
        <p:spPr/>
        <p:txBody>
          <a:bodyPr/>
          <a:lstStyle/>
          <a:p>
            <a:r>
              <a:rPr lang="en-US" altLang="zh-CN"/>
              <a:t>PRD2018-G06</a:t>
            </a:r>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24" name="Picture Placeholder 7"/>
          <p:cNvSpPr>
            <a:spLocks noGrp="1"/>
          </p:cNvSpPr>
          <p:nvPr>
            <p:ph type="pic" sz="quarter" idx="10"/>
          </p:nvPr>
        </p:nvSpPr>
        <p:spPr>
          <a:xfrm>
            <a:off x="6096001" y="1390868"/>
            <a:ext cx="3614057" cy="4769253"/>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1" y="441961"/>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lstStyle>
            <a:lvl1pPr marL="0" indent="0" algn="ctr">
              <a:lnSpc>
                <a:spcPct val="100000"/>
              </a:lnSpc>
              <a:spcBef>
                <a:spcPts val="0"/>
              </a:spcBef>
              <a:buNone/>
              <a:defRPr sz="420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3954706" y="4385251"/>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8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67" y="4817825"/>
            <a:ext cx="4488038" cy="1536867"/>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First Slide">
    <p:spTree>
      <p:nvGrpSpPr>
        <p:cNvPr id="1" name=""/>
        <p:cNvGrpSpPr/>
        <p:nvPr/>
      </p:nvGrpSpPr>
      <p:grpSpPr>
        <a:xfrm>
          <a:off x="0" y="0"/>
          <a:ext cx="0" cy="0"/>
          <a:chOff x="0" y="0"/>
          <a:chExt cx="0" cy="0"/>
        </a:xfrm>
      </p:grpSpPr>
      <p:sp>
        <p:nvSpPr>
          <p:cNvPr id="2" name="TextBox 8"/>
          <p:cNvSpPr txBox="1"/>
          <p:nvPr userDrawn="1"/>
        </p:nvSpPr>
        <p:spPr>
          <a:xfrm>
            <a:off x="1143001" y="354212"/>
            <a:ext cx="5250366" cy="443070"/>
          </a:xfrm>
          <a:prstGeom prst="rect">
            <a:avLst/>
          </a:prstGeom>
          <a:noFill/>
        </p:spPr>
        <p:txBody>
          <a:bodyPr wrap="square" lIns="0" tIns="0" rIns="0" bIns="0" rtlCol="0" anchor="ctr">
            <a:spAutoFit/>
          </a:bodyPr>
          <a:lstStyle/>
          <a:p>
            <a:r>
              <a:rPr lang="zh-CN" altLang="en-US" sz="288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年度工作概述</a:t>
            </a:r>
          </a:p>
        </p:txBody>
      </p:sp>
      <p:sp>
        <p:nvSpPr>
          <p:cNvPr id="3" name="TextBox 8"/>
          <p:cNvSpPr txBox="1"/>
          <p:nvPr userDrawn="1"/>
        </p:nvSpPr>
        <p:spPr>
          <a:xfrm>
            <a:off x="944756" y="797346"/>
            <a:ext cx="3732837" cy="203133"/>
          </a:xfrm>
          <a:prstGeom prst="rect">
            <a:avLst/>
          </a:prstGeom>
          <a:noFill/>
        </p:spPr>
        <p:txBody>
          <a:bodyPr wrap="square" lIns="0" tIns="0" rIns="0" bIns="0" rtlCol="0" anchor="ctr">
            <a:spAutoFit/>
          </a:bodyPr>
          <a:lstStyle/>
          <a:p>
            <a:r>
              <a:rPr lang="en-US" altLang="zh-CN" sz="132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2019 ANNUAL WORK SUMMARY</a:t>
            </a:r>
            <a:endParaRPr lang="zh-CN" altLang="en-US" sz="144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userDrawn="1"/>
        </p:nvSpPr>
        <p:spPr>
          <a:xfrm>
            <a:off x="1" y="444371"/>
            <a:ext cx="744372" cy="2592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 name="矩形 4"/>
          <p:cNvSpPr/>
          <p:nvPr userDrawn="1"/>
        </p:nvSpPr>
        <p:spPr>
          <a:xfrm>
            <a:off x="1" y="710387"/>
            <a:ext cx="744372" cy="259228"/>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First Slide">
    <p:spTree>
      <p:nvGrpSpPr>
        <p:cNvPr id="1" name=""/>
        <p:cNvGrpSpPr/>
        <p:nvPr/>
      </p:nvGrpSpPr>
      <p:grpSpPr>
        <a:xfrm>
          <a:off x="0" y="0"/>
          <a:ext cx="0" cy="0"/>
          <a:chOff x="0" y="0"/>
          <a:chExt cx="0" cy="0"/>
        </a:xfrm>
      </p:grpSpPr>
      <p:sp>
        <p:nvSpPr>
          <p:cNvPr id="2" name="TextBox 8"/>
          <p:cNvSpPr txBox="1"/>
          <p:nvPr userDrawn="1"/>
        </p:nvSpPr>
        <p:spPr>
          <a:xfrm>
            <a:off x="1143001" y="354212"/>
            <a:ext cx="5250366" cy="443070"/>
          </a:xfrm>
          <a:prstGeom prst="rect">
            <a:avLst/>
          </a:prstGeom>
          <a:noFill/>
        </p:spPr>
        <p:txBody>
          <a:bodyPr wrap="square" lIns="0" tIns="0" rIns="0" bIns="0" rtlCol="0" anchor="ctr">
            <a:spAutoFit/>
          </a:bodyPr>
          <a:lstStyle/>
          <a:p>
            <a:r>
              <a:rPr lang="zh-CN" altLang="en-US" sz="288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工作完成情况</a:t>
            </a:r>
          </a:p>
        </p:txBody>
      </p:sp>
      <p:sp>
        <p:nvSpPr>
          <p:cNvPr id="3" name="TextBox 8"/>
          <p:cNvSpPr txBox="1"/>
          <p:nvPr userDrawn="1"/>
        </p:nvSpPr>
        <p:spPr>
          <a:xfrm>
            <a:off x="944756" y="797346"/>
            <a:ext cx="3732837" cy="203133"/>
          </a:xfrm>
          <a:prstGeom prst="rect">
            <a:avLst/>
          </a:prstGeom>
          <a:noFill/>
        </p:spPr>
        <p:txBody>
          <a:bodyPr wrap="square" lIns="0" tIns="0" rIns="0" bIns="0" rtlCol="0" anchor="ctr">
            <a:spAutoFit/>
          </a:bodyPr>
          <a:lstStyle/>
          <a:p>
            <a:r>
              <a:rPr lang="en-US" altLang="zh-CN" sz="132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2019 ANNUAL WORK SUMMARY</a:t>
            </a:r>
            <a:endParaRPr lang="zh-CN" altLang="en-US" sz="144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userDrawn="1"/>
        </p:nvSpPr>
        <p:spPr>
          <a:xfrm>
            <a:off x="1" y="444371"/>
            <a:ext cx="744372" cy="2592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 name="矩形 4"/>
          <p:cNvSpPr/>
          <p:nvPr userDrawn="1"/>
        </p:nvSpPr>
        <p:spPr>
          <a:xfrm>
            <a:off x="1" y="710387"/>
            <a:ext cx="744372" cy="259228"/>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First Slide">
    <p:spTree>
      <p:nvGrpSpPr>
        <p:cNvPr id="1" name=""/>
        <p:cNvGrpSpPr/>
        <p:nvPr/>
      </p:nvGrpSpPr>
      <p:grpSpPr>
        <a:xfrm>
          <a:off x="0" y="0"/>
          <a:ext cx="0" cy="0"/>
          <a:chOff x="0" y="0"/>
          <a:chExt cx="0" cy="0"/>
        </a:xfrm>
      </p:grpSpPr>
      <p:sp>
        <p:nvSpPr>
          <p:cNvPr id="2" name="TextBox 8"/>
          <p:cNvSpPr txBox="1"/>
          <p:nvPr userDrawn="1"/>
        </p:nvSpPr>
        <p:spPr>
          <a:xfrm>
            <a:off x="1143001" y="354212"/>
            <a:ext cx="5250366" cy="443070"/>
          </a:xfrm>
          <a:prstGeom prst="rect">
            <a:avLst/>
          </a:prstGeom>
          <a:noFill/>
        </p:spPr>
        <p:txBody>
          <a:bodyPr wrap="square" lIns="0" tIns="0" rIns="0" bIns="0" rtlCol="0" anchor="ctr">
            <a:spAutoFit/>
          </a:bodyPr>
          <a:lstStyle/>
          <a:p>
            <a:r>
              <a:rPr lang="zh-CN" altLang="en-US" sz="288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成功案例展示</a:t>
            </a:r>
          </a:p>
        </p:txBody>
      </p:sp>
      <p:sp>
        <p:nvSpPr>
          <p:cNvPr id="3" name="TextBox 8"/>
          <p:cNvSpPr txBox="1"/>
          <p:nvPr userDrawn="1"/>
        </p:nvSpPr>
        <p:spPr>
          <a:xfrm>
            <a:off x="944756" y="797346"/>
            <a:ext cx="3732837" cy="203133"/>
          </a:xfrm>
          <a:prstGeom prst="rect">
            <a:avLst/>
          </a:prstGeom>
          <a:noFill/>
        </p:spPr>
        <p:txBody>
          <a:bodyPr wrap="square" lIns="0" tIns="0" rIns="0" bIns="0" rtlCol="0" anchor="ctr">
            <a:spAutoFit/>
          </a:bodyPr>
          <a:lstStyle/>
          <a:p>
            <a:r>
              <a:rPr lang="en-US" altLang="zh-CN" sz="132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2019 ANNUAL WORK SUMMARY</a:t>
            </a:r>
            <a:endParaRPr lang="zh-CN" altLang="en-US" sz="144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userDrawn="1"/>
        </p:nvSpPr>
        <p:spPr>
          <a:xfrm>
            <a:off x="1" y="444371"/>
            <a:ext cx="744372" cy="2592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 name="矩形 4"/>
          <p:cNvSpPr/>
          <p:nvPr userDrawn="1"/>
        </p:nvSpPr>
        <p:spPr>
          <a:xfrm>
            <a:off x="1" y="710387"/>
            <a:ext cx="744372" cy="259228"/>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First Slide">
    <p:spTree>
      <p:nvGrpSpPr>
        <p:cNvPr id="1" name=""/>
        <p:cNvGrpSpPr/>
        <p:nvPr/>
      </p:nvGrpSpPr>
      <p:grpSpPr>
        <a:xfrm>
          <a:off x="0" y="0"/>
          <a:ext cx="0" cy="0"/>
          <a:chOff x="0" y="0"/>
          <a:chExt cx="0" cy="0"/>
        </a:xfrm>
      </p:grpSpPr>
      <p:sp>
        <p:nvSpPr>
          <p:cNvPr id="2" name="TextBox 8"/>
          <p:cNvSpPr txBox="1"/>
          <p:nvPr userDrawn="1"/>
        </p:nvSpPr>
        <p:spPr>
          <a:xfrm>
            <a:off x="1143001" y="354212"/>
            <a:ext cx="5250366" cy="443070"/>
          </a:xfrm>
          <a:prstGeom prst="rect">
            <a:avLst/>
          </a:prstGeom>
          <a:noFill/>
        </p:spPr>
        <p:txBody>
          <a:bodyPr wrap="square" lIns="0" tIns="0" rIns="0" bIns="0" rtlCol="0" anchor="ctr">
            <a:spAutoFit/>
          </a:bodyPr>
          <a:lstStyle/>
          <a:p>
            <a:r>
              <a:rPr lang="zh-CN" altLang="en-US" sz="288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明年工作计划</a:t>
            </a:r>
          </a:p>
        </p:txBody>
      </p:sp>
      <p:sp>
        <p:nvSpPr>
          <p:cNvPr id="3" name="TextBox 8"/>
          <p:cNvSpPr txBox="1"/>
          <p:nvPr userDrawn="1"/>
        </p:nvSpPr>
        <p:spPr>
          <a:xfrm>
            <a:off x="944756" y="797346"/>
            <a:ext cx="3732837" cy="203133"/>
          </a:xfrm>
          <a:prstGeom prst="rect">
            <a:avLst/>
          </a:prstGeom>
          <a:noFill/>
        </p:spPr>
        <p:txBody>
          <a:bodyPr wrap="square" lIns="0" tIns="0" rIns="0" bIns="0" rtlCol="0" anchor="ctr">
            <a:spAutoFit/>
          </a:bodyPr>
          <a:lstStyle/>
          <a:p>
            <a:r>
              <a:rPr lang="en-US" altLang="zh-CN" sz="132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2019 ANNUAL WORK SUMMARY</a:t>
            </a:r>
            <a:endParaRPr lang="zh-CN" altLang="en-US" sz="144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userDrawn="1"/>
        </p:nvSpPr>
        <p:spPr>
          <a:xfrm>
            <a:off x="1" y="444371"/>
            <a:ext cx="744372" cy="2592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 name="矩形 4"/>
          <p:cNvSpPr/>
          <p:nvPr userDrawn="1"/>
        </p:nvSpPr>
        <p:spPr>
          <a:xfrm>
            <a:off x="1" y="710387"/>
            <a:ext cx="744372" cy="259228"/>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488E016-3A5F-4CB9-86C5-979D00996D9C}" type="datetime1">
              <a:rPr lang="zh-CN" altLang="en-US" smtClean="0"/>
              <a:t>2018/12/23</a:t>
            </a:fld>
            <a:endParaRPr lang="zh-CN" altLang="en-US"/>
          </a:p>
        </p:txBody>
      </p:sp>
      <p:sp>
        <p:nvSpPr>
          <p:cNvPr id="5" name="页脚占位符 4"/>
          <p:cNvSpPr>
            <a:spLocks noGrp="1"/>
          </p:cNvSpPr>
          <p:nvPr>
            <p:ph type="ftr" sz="quarter" idx="11"/>
          </p:nvPr>
        </p:nvSpPr>
        <p:spPr/>
        <p:txBody>
          <a:bodyPr/>
          <a:lstStyle/>
          <a:p>
            <a:r>
              <a:rPr lang="en-US" altLang="zh-CN"/>
              <a:t>PRD2018-G06</a:t>
            </a:r>
            <a:endParaRPr lang="zh-CN" altLang="en-US"/>
          </a:p>
        </p:txBody>
      </p:sp>
      <p:sp>
        <p:nvSpPr>
          <p:cNvPr id="6" name="灯片编号占位符 5"/>
          <p:cNvSpPr>
            <a:spLocks noGrp="1"/>
          </p:cNvSpPr>
          <p:nvPr>
            <p:ph type="sldNum" sz="quarter" idx="12"/>
          </p:nvPr>
        </p:nvSpPr>
        <p:spPr/>
        <p:txBody>
          <a:bodyPr/>
          <a:lstStyle/>
          <a:p>
            <a:fld id="{06ABA5CD-7A95-40B8-90D9-C5B6B6D9B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bg1"/>
        </a:solidFill>
        <a:effectLst/>
      </p:bgPr>
    </p:bg>
    <p:spTree>
      <p:nvGrpSpPr>
        <p:cNvPr id="1" name=""/>
        <p:cNvGrpSpPr/>
        <p:nvPr/>
      </p:nvGrpSpPr>
      <p:grpSpPr>
        <a:xfrm>
          <a:off x="0" y="0"/>
          <a:ext cx="0" cy="0"/>
          <a:chOff x="0" y="0"/>
          <a:chExt cx="0" cy="0"/>
        </a:xfrm>
      </p:grpSpPr>
      <p:sp>
        <p:nvSpPr>
          <p:cNvPr id="2"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bg1"/>
        </a:solidFill>
        <a:effectLst/>
      </p:bgPr>
    </p:bg>
    <p:spTree>
      <p:nvGrpSpPr>
        <p:cNvPr id="1" name=""/>
        <p:cNvGrpSpPr/>
        <p:nvPr/>
      </p:nvGrpSpPr>
      <p:grpSpPr>
        <a:xfrm>
          <a:off x="0" y="0"/>
          <a:ext cx="0" cy="0"/>
          <a:chOff x="0" y="0"/>
          <a:chExt cx="0" cy="0"/>
        </a:xfrm>
      </p:grpSpPr>
      <p:sp>
        <p:nvSpPr>
          <p:cNvPr id="4"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4"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solidFill>
        <a:effectLst/>
      </p:bgPr>
    </p:bg>
    <p:spTree>
      <p:nvGrpSpPr>
        <p:cNvPr id="1" name=""/>
        <p:cNvGrpSpPr/>
        <p:nvPr/>
      </p:nvGrpSpPr>
      <p:grpSpPr>
        <a:xfrm>
          <a:off x="0" y="0"/>
          <a:ext cx="0" cy="0"/>
          <a:chOff x="0" y="0"/>
          <a:chExt cx="0" cy="0"/>
        </a:xfrm>
      </p:grpSpPr>
      <p:sp>
        <p:nvSpPr>
          <p:cNvPr id="13"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
        <p:nvSpPr>
          <p:cNvPr id="2" name="标题 1"/>
          <p:cNvSpPr>
            <a:spLocks noGrp="1"/>
          </p:cNvSpPr>
          <p:nvPr>
            <p:ph type="title"/>
          </p:nvPr>
        </p:nvSpPr>
        <p:spPr>
          <a:xfrm>
            <a:off x="918029" y="339225"/>
            <a:ext cx="5635171" cy="535531"/>
          </a:xfrm>
          <a:prstGeom prst="rect">
            <a:avLst/>
          </a:prstGeom>
        </p:spPr>
        <p:txBody>
          <a:bodyPr wrap="square" anchor="ctr" anchorCtr="0">
            <a:spAutoFit/>
          </a:bodyPr>
          <a:lstStyle>
            <a:lvl1pPr>
              <a:defRPr sz="3200" b="1">
                <a:solidFill>
                  <a:schemeClr val="accent1"/>
                </a:solidFill>
              </a:defRPr>
            </a:lvl1pPr>
          </a:lstStyle>
          <a:p>
            <a:r>
              <a:rPr lang="zh-CN" altLang="en-US"/>
              <a:t>单击此处编辑母版标题样式</a:t>
            </a:r>
          </a:p>
        </p:txBody>
      </p:sp>
      <p:sp>
        <p:nvSpPr>
          <p:cNvPr id="5" name="矩形 4"/>
          <p:cNvSpPr/>
          <p:nvPr userDrawn="1"/>
        </p:nvSpPr>
        <p:spPr>
          <a:xfrm rot="5400000">
            <a:off x="140601" y="303160"/>
            <a:ext cx="914400" cy="3080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封底页">
    <p:bg>
      <p:bgPr>
        <a:solidFill>
          <a:schemeClr val="bg1"/>
        </a:solidFill>
        <a:effectLst/>
      </p:bgPr>
    </p:bg>
    <p:spTree>
      <p:nvGrpSpPr>
        <p:cNvPr id="1" name=""/>
        <p:cNvGrpSpPr/>
        <p:nvPr/>
      </p:nvGrpSpPr>
      <p:grpSpPr>
        <a:xfrm>
          <a:off x="0" y="0"/>
          <a:ext cx="0" cy="0"/>
          <a:chOff x="0" y="0"/>
          <a:chExt cx="0" cy="0"/>
        </a:xfrm>
      </p:grpSpPr>
      <p:sp>
        <p:nvSpPr>
          <p:cNvPr id="14"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页">
    <p:bg>
      <p:bgPr>
        <a:solidFill>
          <a:schemeClr val="bg1"/>
        </a:solidFill>
        <a:effectLst/>
      </p:bgPr>
    </p:bg>
    <p:spTree>
      <p:nvGrpSpPr>
        <p:cNvPr id="1" name=""/>
        <p:cNvGrpSpPr/>
        <p:nvPr/>
      </p:nvGrpSpPr>
      <p:grpSpPr>
        <a:xfrm>
          <a:off x="0" y="0"/>
          <a:ext cx="0" cy="0"/>
          <a:chOff x="0" y="0"/>
          <a:chExt cx="0" cy="0"/>
        </a:xfrm>
      </p:grpSpPr>
      <p:sp>
        <p:nvSpPr>
          <p:cNvPr id="4"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OPPT 版权">
    <p:spTree>
      <p:nvGrpSpPr>
        <p:cNvPr id="1" name=""/>
        <p:cNvGrpSpPr/>
        <p:nvPr/>
      </p:nvGrpSpPr>
      <p:grpSpPr>
        <a:xfrm>
          <a:off x="0" y="0"/>
          <a:ext cx="0" cy="0"/>
          <a:chOff x="0" y="0"/>
          <a:chExt cx="0" cy="0"/>
        </a:xfrm>
      </p:grpSpPr>
      <p:grpSp>
        <p:nvGrpSpPr>
          <p:cNvPr id="2" name="组合 1"/>
          <p:cNvGrpSpPr/>
          <p:nvPr userDrawn="1"/>
        </p:nvGrpSpPr>
        <p:grpSpPr>
          <a:xfrm>
            <a:off x="0" y="1"/>
            <a:ext cx="12192000" cy="6857999"/>
            <a:chOff x="0" y="1"/>
            <a:chExt cx="12192000" cy="6857999"/>
          </a:xfrm>
        </p:grpSpPr>
        <p:sp>
          <p:nvSpPr>
            <p:cNvPr id="6" name="任意多边形: 形状 5"/>
            <p:cNvSpPr/>
            <p:nvPr userDrawn="1"/>
          </p:nvSpPr>
          <p:spPr>
            <a:xfrm>
              <a:off x="0" y="1"/>
              <a:ext cx="4898178" cy="3272237"/>
            </a:xfrm>
            <a:custGeom>
              <a:avLst/>
              <a:gdLst>
                <a:gd name="connsiteX0" fmla="*/ 0 w 4898178"/>
                <a:gd name="connsiteY0" fmla="*/ 0 h 3272237"/>
                <a:gd name="connsiteX1" fmla="*/ 4898178 w 4898178"/>
                <a:gd name="connsiteY1" fmla="*/ 0 h 3272237"/>
                <a:gd name="connsiteX2" fmla="*/ 4080119 w 4898178"/>
                <a:gd name="connsiteY2" fmla="*/ 3272237 h 3272237"/>
                <a:gd name="connsiteX3" fmla="*/ 0 w 4898178"/>
                <a:gd name="connsiteY3" fmla="*/ 3272237 h 3272237"/>
                <a:gd name="connsiteX4" fmla="*/ 0 w 4898178"/>
                <a:gd name="connsiteY4" fmla="*/ 0 h 327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8178" h="3272237">
                  <a:moveTo>
                    <a:pt x="0" y="0"/>
                  </a:moveTo>
                  <a:lnTo>
                    <a:pt x="4898178" y="0"/>
                  </a:lnTo>
                  <a:lnTo>
                    <a:pt x="4080119" y="3272237"/>
                  </a:lnTo>
                  <a:lnTo>
                    <a:pt x="0" y="3272237"/>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7" name="任意多边形: 形状 6"/>
            <p:cNvSpPr/>
            <p:nvPr userDrawn="1"/>
          </p:nvSpPr>
          <p:spPr>
            <a:xfrm>
              <a:off x="5684118" y="1"/>
              <a:ext cx="6507882" cy="3272237"/>
            </a:xfrm>
            <a:custGeom>
              <a:avLst/>
              <a:gdLst>
                <a:gd name="connsiteX0" fmla="*/ 818059 w 6507882"/>
                <a:gd name="connsiteY0" fmla="*/ 0 h 3272237"/>
                <a:gd name="connsiteX1" fmla="*/ 6507882 w 6507882"/>
                <a:gd name="connsiteY1" fmla="*/ 0 h 3272237"/>
                <a:gd name="connsiteX2" fmla="*/ 6507882 w 6507882"/>
                <a:gd name="connsiteY2" fmla="*/ 908684 h 3272237"/>
                <a:gd name="connsiteX3" fmla="*/ 1154452 w 6507882"/>
                <a:gd name="connsiteY3" fmla="*/ 908684 h 3272237"/>
                <a:gd name="connsiteX4" fmla="*/ 563564 w 6507882"/>
                <a:gd name="connsiteY4" fmla="*/ 3272237 h 3272237"/>
                <a:gd name="connsiteX5" fmla="*/ 0 w 6507882"/>
                <a:gd name="connsiteY5" fmla="*/ 3272237 h 3272237"/>
                <a:gd name="connsiteX6" fmla="*/ 818059 w 6507882"/>
                <a:gd name="connsiteY6" fmla="*/ 0 h 327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7882" h="3272237">
                  <a:moveTo>
                    <a:pt x="818059" y="0"/>
                  </a:moveTo>
                  <a:lnTo>
                    <a:pt x="6507882" y="0"/>
                  </a:lnTo>
                  <a:lnTo>
                    <a:pt x="6507882" y="908684"/>
                  </a:lnTo>
                  <a:lnTo>
                    <a:pt x="1154452" y="908684"/>
                  </a:lnTo>
                  <a:lnTo>
                    <a:pt x="563564" y="3272237"/>
                  </a:lnTo>
                  <a:lnTo>
                    <a:pt x="0" y="3272237"/>
                  </a:lnTo>
                  <a:lnTo>
                    <a:pt x="818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8" name="任意多边形: 形状 7"/>
            <p:cNvSpPr/>
            <p:nvPr userDrawn="1"/>
          </p:nvSpPr>
          <p:spPr>
            <a:xfrm>
              <a:off x="1" y="5248664"/>
              <a:ext cx="5753575" cy="1609336"/>
            </a:xfrm>
            <a:custGeom>
              <a:avLst/>
              <a:gdLst>
                <a:gd name="connsiteX0" fmla="*/ 5190011 w 5753575"/>
                <a:gd name="connsiteY0" fmla="*/ 0 h 1609336"/>
                <a:gd name="connsiteX1" fmla="*/ 5753575 w 5753575"/>
                <a:gd name="connsiteY1" fmla="*/ 0 h 1609336"/>
                <a:gd name="connsiteX2" fmla="*/ 5351241 w 5753575"/>
                <a:gd name="connsiteY2" fmla="*/ 1609336 h 1609336"/>
                <a:gd name="connsiteX3" fmla="*/ 0 w 5753575"/>
                <a:gd name="connsiteY3" fmla="*/ 1609336 h 1609336"/>
                <a:gd name="connsiteX4" fmla="*/ 0 w 5753575"/>
                <a:gd name="connsiteY4" fmla="*/ 451951 h 1609336"/>
                <a:gd name="connsiteX5" fmla="*/ 5077023 w 5753575"/>
                <a:gd name="connsiteY5" fmla="*/ 451951 h 1609336"/>
                <a:gd name="connsiteX6" fmla="*/ 5190011 w 5753575"/>
                <a:gd name="connsiteY6" fmla="*/ 0 h 160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3575" h="1609336">
                  <a:moveTo>
                    <a:pt x="5190011" y="0"/>
                  </a:moveTo>
                  <a:lnTo>
                    <a:pt x="5753575" y="0"/>
                  </a:lnTo>
                  <a:lnTo>
                    <a:pt x="5351241" y="1609336"/>
                  </a:lnTo>
                  <a:lnTo>
                    <a:pt x="0" y="1609336"/>
                  </a:lnTo>
                  <a:lnTo>
                    <a:pt x="0" y="451951"/>
                  </a:lnTo>
                  <a:lnTo>
                    <a:pt x="5077023" y="451951"/>
                  </a:lnTo>
                  <a:lnTo>
                    <a:pt x="519001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9" name="任意多边形: 形状 8"/>
            <p:cNvSpPr/>
            <p:nvPr userDrawn="1"/>
          </p:nvSpPr>
          <p:spPr>
            <a:xfrm>
              <a:off x="7734274" y="5248664"/>
              <a:ext cx="4457726" cy="1609336"/>
            </a:xfrm>
            <a:custGeom>
              <a:avLst/>
              <a:gdLst>
                <a:gd name="connsiteX0" fmla="*/ 402334 w 4457726"/>
                <a:gd name="connsiteY0" fmla="*/ 0 h 1609336"/>
                <a:gd name="connsiteX1" fmla="*/ 4457726 w 4457726"/>
                <a:gd name="connsiteY1" fmla="*/ 0 h 1609336"/>
                <a:gd name="connsiteX2" fmla="*/ 4457726 w 4457726"/>
                <a:gd name="connsiteY2" fmla="*/ 1609336 h 1609336"/>
                <a:gd name="connsiteX3" fmla="*/ 0 w 4457726"/>
                <a:gd name="connsiteY3" fmla="*/ 1609336 h 1609336"/>
                <a:gd name="connsiteX4" fmla="*/ 402334 w 4457726"/>
                <a:gd name="connsiteY4" fmla="*/ 0 h 160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726" h="1609336">
                  <a:moveTo>
                    <a:pt x="402334" y="0"/>
                  </a:moveTo>
                  <a:lnTo>
                    <a:pt x="4457726" y="0"/>
                  </a:lnTo>
                  <a:lnTo>
                    <a:pt x="4457726" y="1609336"/>
                  </a:lnTo>
                  <a:lnTo>
                    <a:pt x="0" y="1609336"/>
                  </a:lnTo>
                  <a:lnTo>
                    <a:pt x="40233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10" name="任意多边形: 形状 9"/>
            <p:cNvSpPr/>
            <p:nvPr userDrawn="1"/>
          </p:nvSpPr>
          <p:spPr>
            <a:xfrm>
              <a:off x="4080119" y="1"/>
              <a:ext cx="2422058" cy="3272237"/>
            </a:xfrm>
            <a:custGeom>
              <a:avLst/>
              <a:gdLst>
                <a:gd name="connsiteX0" fmla="*/ 818059 w 2422058"/>
                <a:gd name="connsiteY0" fmla="*/ 0 h 3272237"/>
                <a:gd name="connsiteX1" fmla="*/ 2422058 w 2422058"/>
                <a:gd name="connsiteY1" fmla="*/ 0 h 3272237"/>
                <a:gd name="connsiteX2" fmla="*/ 1603999 w 2422058"/>
                <a:gd name="connsiteY2" fmla="*/ 3272237 h 3272237"/>
                <a:gd name="connsiteX3" fmla="*/ 0 w 2422058"/>
                <a:gd name="connsiteY3" fmla="*/ 3272237 h 3272237"/>
                <a:gd name="connsiteX4" fmla="*/ 818059 w 2422058"/>
                <a:gd name="connsiteY4" fmla="*/ 0 h 327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058" h="3272237">
                  <a:moveTo>
                    <a:pt x="818059" y="0"/>
                  </a:moveTo>
                  <a:lnTo>
                    <a:pt x="2422058" y="0"/>
                  </a:lnTo>
                  <a:lnTo>
                    <a:pt x="1603999" y="3272237"/>
                  </a:lnTo>
                  <a:lnTo>
                    <a:pt x="0" y="3272237"/>
                  </a:lnTo>
                  <a:lnTo>
                    <a:pt x="81805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11" name="任意多边形: 形状 10"/>
            <p:cNvSpPr/>
            <p:nvPr userDrawn="1"/>
          </p:nvSpPr>
          <p:spPr>
            <a:xfrm>
              <a:off x="6247682" y="908684"/>
              <a:ext cx="5944318" cy="4339980"/>
            </a:xfrm>
            <a:custGeom>
              <a:avLst/>
              <a:gdLst>
                <a:gd name="connsiteX0" fmla="*/ 590888 w 5944318"/>
                <a:gd name="connsiteY0" fmla="*/ 0 h 4339980"/>
                <a:gd name="connsiteX1" fmla="*/ 5944318 w 5944318"/>
                <a:gd name="connsiteY1" fmla="*/ 0 h 4339980"/>
                <a:gd name="connsiteX2" fmla="*/ 5944318 w 5944318"/>
                <a:gd name="connsiteY2" fmla="*/ 4339980 h 4339980"/>
                <a:gd name="connsiteX3" fmla="*/ 1888926 w 5944318"/>
                <a:gd name="connsiteY3" fmla="*/ 4339980 h 4339980"/>
                <a:gd name="connsiteX4" fmla="*/ 2383033 w 5944318"/>
                <a:gd name="connsiteY4" fmla="*/ 2363553 h 4339980"/>
                <a:gd name="connsiteX5" fmla="*/ 0 w 5944318"/>
                <a:gd name="connsiteY5" fmla="*/ 2363553 h 4339980"/>
                <a:gd name="connsiteX6" fmla="*/ 590888 w 5944318"/>
                <a:gd name="connsiteY6" fmla="*/ 0 h 4339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318" h="4339980">
                  <a:moveTo>
                    <a:pt x="590888" y="0"/>
                  </a:moveTo>
                  <a:lnTo>
                    <a:pt x="5944318" y="0"/>
                  </a:lnTo>
                  <a:lnTo>
                    <a:pt x="5944318" y="4339980"/>
                  </a:lnTo>
                  <a:lnTo>
                    <a:pt x="1888926" y="4339980"/>
                  </a:lnTo>
                  <a:lnTo>
                    <a:pt x="2383033" y="2363553"/>
                  </a:lnTo>
                  <a:lnTo>
                    <a:pt x="0" y="2363553"/>
                  </a:lnTo>
                  <a:lnTo>
                    <a:pt x="590888"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12" name="任意多边形: 形状 11"/>
            <p:cNvSpPr/>
            <p:nvPr userDrawn="1"/>
          </p:nvSpPr>
          <p:spPr>
            <a:xfrm>
              <a:off x="1" y="3272237"/>
              <a:ext cx="5190011" cy="2428378"/>
            </a:xfrm>
            <a:custGeom>
              <a:avLst/>
              <a:gdLst>
                <a:gd name="connsiteX0" fmla="*/ 0 w 5190011"/>
                <a:gd name="connsiteY0" fmla="*/ 0 h 2428378"/>
                <a:gd name="connsiteX1" fmla="*/ 4080119 w 5190011"/>
                <a:gd name="connsiteY1" fmla="*/ 0 h 2428378"/>
                <a:gd name="connsiteX2" fmla="*/ 3586012 w 5190011"/>
                <a:gd name="connsiteY2" fmla="*/ 1976427 h 2428378"/>
                <a:gd name="connsiteX3" fmla="*/ 5190011 w 5190011"/>
                <a:gd name="connsiteY3" fmla="*/ 1976427 h 2428378"/>
                <a:gd name="connsiteX4" fmla="*/ 5077023 w 5190011"/>
                <a:gd name="connsiteY4" fmla="*/ 2428378 h 2428378"/>
                <a:gd name="connsiteX5" fmla="*/ 0 w 5190011"/>
                <a:gd name="connsiteY5" fmla="*/ 2428378 h 2428378"/>
                <a:gd name="connsiteX6" fmla="*/ 0 w 5190011"/>
                <a:gd name="connsiteY6" fmla="*/ 0 h 242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0011" h="2428378">
                  <a:moveTo>
                    <a:pt x="0" y="0"/>
                  </a:moveTo>
                  <a:lnTo>
                    <a:pt x="4080119" y="0"/>
                  </a:lnTo>
                  <a:lnTo>
                    <a:pt x="3586012" y="1976427"/>
                  </a:lnTo>
                  <a:lnTo>
                    <a:pt x="5190011" y="1976427"/>
                  </a:lnTo>
                  <a:lnTo>
                    <a:pt x="5077023" y="2428378"/>
                  </a:lnTo>
                  <a:lnTo>
                    <a:pt x="0" y="242837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14" name="任意多边形: 形状 13"/>
            <p:cNvSpPr/>
            <p:nvPr userDrawn="1"/>
          </p:nvSpPr>
          <p:spPr>
            <a:xfrm>
              <a:off x="5351242" y="5248664"/>
              <a:ext cx="2785367" cy="1609336"/>
            </a:xfrm>
            <a:custGeom>
              <a:avLst/>
              <a:gdLst>
                <a:gd name="connsiteX0" fmla="*/ 402334 w 2785367"/>
                <a:gd name="connsiteY0" fmla="*/ 0 h 1609336"/>
                <a:gd name="connsiteX1" fmla="*/ 2785367 w 2785367"/>
                <a:gd name="connsiteY1" fmla="*/ 0 h 1609336"/>
                <a:gd name="connsiteX2" fmla="*/ 2383033 w 2785367"/>
                <a:gd name="connsiteY2" fmla="*/ 1609336 h 1609336"/>
                <a:gd name="connsiteX3" fmla="*/ 0 w 2785367"/>
                <a:gd name="connsiteY3" fmla="*/ 1609336 h 1609336"/>
                <a:gd name="connsiteX4" fmla="*/ 402334 w 2785367"/>
                <a:gd name="connsiteY4" fmla="*/ 0 h 160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5367" h="1609336">
                  <a:moveTo>
                    <a:pt x="402334" y="0"/>
                  </a:moveTo>
                  <a:lnTo>
                    <a:pt x="2785367" y="0"/>
                  </a:lnTo>
                  <a:lnTo>
                    <a:pt x="2383033" y="1609336"/>
                  </a:lnTo>
                  <a:lnTo>
                    <a:pt x="0" y="1609336"/>
                  </a:lnTo>
                  <a:lnTo>
                    <a:pt x="40233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15" name="矩形 14"/>
            <p:cNvSpPr/>
            <p:nvPr userDrawn="1"/>
          </p:nvSpPr>
          <p:spPr>
            <a:xfrm>
              <a:off x="539750" y="535844"/>
              <a:ext cx="11112500" cy="5786312"/>
            </a:xfrm>
            <a:prstGeom prst="rect">
              <a:avLst/>
            </a:prstGeom>
            <a:solidFill>
              <a:srgbClr val="FFFFFF"/>
            </a:solidFill>
            <a:ln>
              <a:noFill/>
            </a:ln>
            <a:effectLst>
              <a:outerShdw blurRad="1524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grpSp>
          <p:nvGrpSpPr>
            <p:cNvPr id="31" name="组合 30"/>
            <p:cNvGrpSpPr/>
            <p:nvPr userDrawn="1"/>
          </p:nvGrpSpPr>
          <p:grpSpPr>
            <a:xfrm>
              <a:off x="1109678" y="1426808"/>
              <a:ext cx="9972644" cy="4004385"/>
              <a:chOff x="1117424" y="1227345"/>
              <a:chExt cx="7378576" cy="4004385"/>
            </a:xfrm>
          </p:grpSpPr>
          <p:sp>
            <p:nvSpPr>
              <p:cNvPr id="32" name="Text Placeholder 3"/>
              <p:cNvSpPr txBox="1"/>
              <p:nvPr userDrawn="1"/>
            </p:nvSpPr>
            <p:spPr>
              <a:xfrm>
                <a:off x="2235163" y="1227345"/>
                <a:ext cx="4932874" cy="333192"/>
              </a:xfrm>
              <a:prstGeom prst="rect">
                <a:avLst/>
              </a:prstGeom>
            </p:spPr>
            <p:txBody>
              <a:bodyPr vert="horz" lIns="0" tIns="40504" rIns="0" bIns="40504" anchor="t"/>
              <a:lstStyle>
                <a:lvl1pPr marL="0" indent="0" algn="ctr" defTabSz="404495" rtl="0" eaLnBrk="1" latinLnBrk="0" hangingPunct="1">
                  <a:lnSpc>
                    <a:spcPct val="100000"/>
                  </a:lnSpc>
                  <a:spcBef>
                    <a:spcPts val="0"/>
                  </a:spcBef>
                  <a:spcAft>
                    <a:spcPts val="0"/>
                  </a:spcAft>
                  <a:buFont typeface="Arial" panose="020B0604020202020204"/>
                  <a:buNone/>
                  <a:defRPr sz="1500" b="0" kern="1200">
                    <a:solidFill>
                      <a:schemeClr val="accent3"/>
                    </a:solidFill>
                    <a:latin typeface="Lato Light"/>
                    <a:ea typeface="+mn-ea"/>
                    <a:cs typeface="Lato Light"/>
                  </a:defRPr>
                </a:lvl1pPr>
                <a:lvl2pPr marL="658495" indent="-253365" algn="l" defTabSz="404495" rtl="0" eaLnBrk="1" latinLnBrk="0" hangingPunct="1">
                  <a:spcBef>
                    <a:spcPct val="20000"/>
                  </a:spcBef>
                  <a:buFont typeface="Arial" panose="020B0604020202020204"/>
                  <a:buChar char="–"/>
                  <a:defRPr sz="2500" kern="1200">
                    <a:solidFill>
                      <a:schemeClr val="tx1"/>
                    </a:solidFill>
                    <a:latin typeface="+mn-lt"/>
                    <a:ea typeface="+mn-ea"/>
                    <a:cs typeface="+mn-cs"/>
                  </a:defRPr>
                </a:lvl2pPr>
                <a:lvl3pPr marL="1012825" indent="-202565" algn="l" defTabSz="404495" rtl="0" eaLnBrk="1" latinLnBrk="0" hangingPunct="1">
                  <a:spcBef>
                    <a:spcPct val="20000"/>
                  </a:spcBef>
                  <a:buFont typeface="Arial" panose="020B0604020202020204"/>
                  <a:buChar char="•"/>
                  <a:defRPr sz="2100" kern="1200">
                    <a:solidFill>
                      <a:schemeClr val="tx1"/>
                    </a:solidFill>
                    <a:latin typeface="+mn-lt"/>
                    <a:ea typeface="+mn-ea"/>
                    <a:cs typeface="+mn-cs"/>
                  </a:defRPr>
                </a:lvl3pPr>
                <a:lvl4pPr marL="141732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4pPr>
                <a:lvl5pPr marL="182245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5pPr>
                <a:lvl6pPr marL="222758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6pPr>
                <a:lvl7pPr marL="263271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7pPr>
                <a:lvl8pPr marL="303784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8pPr>
                <a:lvl9pPr marL="344297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9pPr>
              </a:lstStyle>
              <a:p>
                <a:r>
                  <a:rPr lang="en-US" sz="2000" b="1" dirty="0" err="1">
                    <a:solidFill>
                      <a:schemeClr val="tx2"/>
                    </a:solidFill>
                    <a:latin typeface="+mj-ea"/>
                    <a:ea typeface="+mj-ea"/>
                    <a:cs typeface="+mn-ea"/>
                    <a:sym typeface="+mn-lt"/>
                  </a:rPr>
                  <a:t>感谢您支持原创设计事业，支持设计版权产品</a:t>
                </a:r>
                <a:r>
                  <a:rPr lang="en-US" sz="2000" b="1" dirty="0">
                    <a:solidFill>
                      <a:schemeClr val="tx2"/>
                    </a:solidFill>
                    <a:latin typeface="+mj-ea"/>
                    <a:ea typeface="+mj-ea"/>
                    <a:cs typeface="+mn-ea"/>
                    <a:sym typeface="+mn-lt"/>
                  </a:rPr>
                  <a:t>！</a:t>
                </a:r>
              </a:p>
            </p:txBody>
          </p:sp>
          <p:sp>
            <p:nvSpPr>
              <p:cNvPr id="33" name="Text Placeholder 4"/>
              <p:cNvSpPr txBox="1"/>
              <p:nvPr userDrawn="1"/>
            </p:nvSpPr>
            <p:spPr>
              <a:xfrm>
                <a:off x="1117424" y="1887820"/>
                <a:ext cx="7378576" cy="3343910"/>
              </a:xfrm>
              <a:prstGeom prst="rect">
                <a:avLst/>
              </a:prstGeom>
            </p:spPr>
            <p:txBody>
              <a:bodyPr vert="horz" lIns="0" tIns="0" rIns="0" bIns="0" anchor="t"/>
              <a:lstStyle>
                <a:lvl1pPr marL="0" indent="0" algn="ctr" defTabSz="404495" rtl="0" eaLnBrk="1" latinLnBrk="0" hangingPunct="1">
                  <a:lnSpc>
                    <a:spcPct val="130000"/>
                  </a:lnSpc>
                  <a:spcBef>
                    <a:spcPct val="20000"/>
                  </a:spcBef>
                  <a:buFont typeface="Arial" panose="020B0604020202020204"/>
                  <a:buNone/>
                  <a:defRPr sz="1200" kern="1200">
                    <a:solidFill>
                      <a:schemeClr val="tx1">
                        <a:lumMod val="50000"/>
                        <a:lumOff val="50000"/>
                      </a:schemeClr>
                    </a:solidFill>
                    <a:latin typeface="Lato Regular"/>
                    <a:ea typeface="+mn-ea"/>
                    <a:cs typeface="Lato Regular"/>
                  </a:defRPr>
                </a:lvl1pPr>
                <a:lvl2pPr marL="658495" indent="-253365" algn="l" defTabSz="404495" rtl="0" eaLnBrk="1" latinLnBrk="0" hangingPunct="1">
                  <a:spcBef>
                    <a:spcPct val="20000"/>
                  </a:spcBef>
                  <a:buFont typeface="Arial" panose="020B0604020202020204"/>
                  <a:buChar char="–"/>
                  <a:defRPr sz="2500" kern="1200">
                    <a:solidFill>
                      <a:schemeClr val="tx1"/>
                    </a:solidFill>
                    <a:latin typeface="+mn-lt"/>
                    <a:ea typeface="+mn-ea"/>
                    <a:cs typeface="+mn-cs"/>
                  </a:defRPr>
                </a:lvl2pPr>
                <a:lvl3pPr marL="1012825" indent="-202565" algn="l" defTabSz="404495" rtl="0" eaLnBrk="1" latinLnBrk="0" hangingPunct="1">
                  <a:spcBef>
                    <a:spcPct val="20000"/>
                  </a:spcBef>
                  <a:buFont typeface="Arial" panose="020B0604020202020204"/>
                  <a:buChar char="•"/>
                  <a:defRPr sz="2100" kern="1200">
                    <a:solidFill>
                      <a:schemeClr val="tx1"/>
                    </a:solidFill>
                    <a:latin typeface="+mn-lt"/>
                    <a:ea typeface="+mn-ea"/>
                    <a:cs typeface="+mn-cs"/>
                  </a:defRPr>
                </a:lvl3pPr>
                <a:lvl4pPr marL="141732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4pPr>
                <a:lvl5pPr marL="182245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5pPr>
                <a:lvl6pPr marL="222758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6pPr>
                <a:lvl7pPr marL="263271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7pPr>
                <a:lvl8pPr marL="303784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8pPr>
                <a:lvl9pPr marL="344297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9pPr>
              </a:lstStyle>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err="1">
                    <a:ln>
                      <a:noFill/>
                    </a:ln>
                    <a:solidFill>
                      <a:schemeClr val="tx2"/>
                    </a:solidFill>
                    <a:effectLst/>
                    <a:uLnTx/>
                    <a:uFillTx/>
                    <a:latin typeface="+mn-ea"/>
                    <a:ea typeface="+mn-ea"/>
                    <a:cs typeface="+mn-ea"/>
                    <a:sym typeface="+mn-lt"/>
                  </a:rPr>
                  <a:t>感谢您下载千图网</a:t>
                </a:r>
                <a:r>
                  <a:rPr kumimoji="0" lang="zh-CN" altLang="en-US" sz="1400" b="0" i="0" u="none" strike="noStrike" kern="1200" cap="none" spc="0" normalizeH="0" baseline="0" noProof="0" dirty="0">
                    <a:ln>
                      <a:noFill/>
                    </a:ln>
                    <a:solidFill>
                      <a:schemeClr val="tx2"/>
                    </a:solidFill>
                    <a:effectLst/>
                    <a:uLnTx/>
                    <a:uFillTx/>
                    <a:latin typeface="+mn-ea"/>
                    <a:ea typeface="+mn-ea"/>
                    <a:cs typeface="+mn-ea"/>
                    <a:sym typeface="+mn-lt"/>
                  </a:rPr>
                  <a:t>原创</a:t>
                </a:r>
                <a:r>
                  <a:rPr kumimoji="0" lang="en-US" altLang="zh-CN" sz="1400" b="0" i="0" u="none" strike="noStrike" kern="1200" cap="none" spc="0" normalizeH="0" baseline="0" noProof="0" dirty="0">
                    <a:ln>
                      <a:noFill/>
                    </a:ln>
                    <a:solidFill>
                      <a:schemeClr val="tx2"/>
                    </a:solidFill>
                    <a:effectLst/>
                    <a:uLnTx/>
                    <a:uFillTx/>
                    <a:latin typeface="+mn-ea"/>
                    <a:ea typeface="+mn-ea"/>
                    <a:cs typeface="+mn-ea"/>
                    <a:sym typeface="+mn-lt"/>
                  </a:rPr>
                  <a:t>PPT</a:t>
                </a:r>
                <a:r>
                  <a:rPr kumimoji="0" lang="zh-CN" altLang="en-US" sz="1400" b="0" i="0" u="none" strike="noStrike" kern="1200" cap="none" spc="0" normalizeH="0" baseline="0" noProof="0" dirty="0">
                    <a:ln>
                      <a:noFill/>
                    </a:ln>
                    <a:solidFill>
                      <a:schemeClr val="tx2"/>
                    </a:solidFill>
                    <a:effectLst/>
                    <a:uLnTx/>
                    <a:uFillTx/>
                    <a:latin typeface="+mn-ea"/>
                    <a:ea typeface="+mn-ea"/>
                    <a:cs typeface="+mn-ea"/>
                    <a:sym typeface="+mn-lt"/>
                  </a:rPr>
                  <a:t>模板</a:t>
                </a:r>
                <a:r>
                  <a:rPr kumimoji="0" lang="en-US" sz="1400" b="0" i="0" u="none" strike="noStrike" kern="1200" cap="none" spc="0" normalizeH="0" baseline="0" noProof="0" dirty="0">
                    <a:ln>
                      <a:noFill/>
                    </a:ln>
                    <a:solidFill>
                      <a:schemeClr val="tx2"/>
                    </a:solidFill>
                    <a:effectLst/>
                    <a:uLnTx/>
                    <a:uFillTx/>
                    <a:latin typeface="+mn-ea"/>
                    <a:ea typeface="+mn-ea"/>
                    <a:cs typeface="+mn-ea"/>
                    <a:sym typeface="+mn-lt"/>
                  </a:rPr>
                  <a:t>，</a:t>
                </a:r>
                <a:r>
                  <a:rPr kumimoji="0" lang="en-US" sz="1400" b="0" i="0" u="none" strike="noStrike" kern="1200" cap="none" spc="0" normalizeH="0" baseline="0" noProof="0" dirty="0" err="1">
                    <a:ln>
                      <a:noFill/>
                    </a:ln>
                    <a:solidFill>
                      <a:schemeClr val="tx2"/>
                    </a:solidFill>
                    <a:effectLst/>
                    <a:uLnTx/>
                    <a:uFillTx/>
                    <a:latin typeface="+mn-ea"/>
                    <a:ea typeface="+mn-ea"/>
                    <a:cs typeface="+mn-ea"/>
                    <a:sym typeface="+mn-lt"/>
                  </a:rPr>
                  <a:t>为了您和千图网以及原创作者的利益，请勿复制、传播、销售，否则将承担法律责任</a:t>
                </a:r>
                <a:r>
                  <a:rPr kumimoji="0" lang="en-US" sz="1400" b="0" i="0" u="none" strike="noStrike" kern="1200" cap="none" spc="0" normalizeH="0" baseline="0" noProof="0" dirty="0">
                    <a:ln>
                      <a:noFill/>
                    </a:ln>
                    <a:solidFill>
                      <a:schemeClr val="tx2"/>
                    </a:solidFill>
                    <a:effectLst/>
                    <a:uLnTx/>
                    <a:uFillTx/>
                    <a:latin typeface="+mn-ea"/>
                    <a:ea typeface="+mn-ea"/>
                    <a:cs typeface="+mn-ea"/>
                    <a:sym typeface="+mn-lt"/>
                  </a:rPr>
                  <a:t>！</a:t>
                </a:r>
              </a:p>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err="1">
                    <a:ln>
                      <a:noFill/>
                    </a:ln>
                    <a:solidFill>
                      <a:schemeClr val="tx2"/>
                    </a:solidFill>
                    <a:effectLst/>
                    <a:uLnTx/>
                    <a:uFillTx/>
                    <a:latin typeface="+mn-ea"/>
                    <a:ea typeface="+mn-ea"/>
                    <a:cs typeface="+mn-ea"/>
                    <a:sym typeface="+mn-lt"/>
                  </a:rPr>
                  <a:t>千图网将对作品进行维权，按照传播下载次数的十倍进行索取赔偿</a:t>
                </a:r>
                <a:r>
                  <a:rPr kumimoji="0" lang="zh-CN" altLang="en-US" sz="1400" b="0" i="0" u="none" strike="noStrike" kern="1200" cap="none" spc="0" normalizeH="0" baseline="0" noProof="0" dirty="0">
                    <a:ln>
                      <a:noFill/>
                    </a:ln>
                    <a:solidFill>
                      <a:schemeClr val="tx2"/>
                    </a:solidFill>
                    <a:effectLst/>
                    <a:uLnTx/>
                    <a:uFillTx/>
                    <a:latin typeface="+mn-ea"/>
                    <a:ea typeface="+mn-ea"/>
                    <a:cs typeface="+mn-ea"/>
                    <a:sym typeface="+mn-lt"/>
                  </a:rPr>
                  <a:t>金</a:t>
                </a:r>
                <a:r>
                  <a:rPr kumimoji="0" lang="en-US" sz="1400" b="0" i="0" u="none" strike="noStrike" kern="1200" cap="none" spc="0" normalizeH="0" baseline="0" noProof="0" dirty="0">
                    <a:ln>
                      <a:noFill/>
                    </a:ln>
                    <a:solidFill>
                      <a:schemeClr val="tx2"/>
                    </a:solidFill>
                    <a:effectLst/>
                    <a:uLnTx/>
                    <a:uFillTx/>
                    <a:latin typeface="+mn-ea"/>
                    <a:ea typeface="+mn-ea"/>
                    <a:cs typeface="+mn-ea"/>
                    <a:sym typeface="+mn-lt"/>
                  </a:rPr>
                  <a:t>！</a:t>
                </a:r>
              </a:p>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a:ln>
                      <a:noFill/>
                    </a:ln>
                    <a:solidFill>
                      <a:schemeClr val="tx2"/>
                    </a:solidFill>
                    <a:effectLst/>
                    <a:uLnTx/>
                    <a:uFillTx/>
                    <a:latin typeface="+mn-ea"/>
                    <a:ea typeface="+mn-ea"/>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a:ln>
                      <a:noFill/>
                    </a:ln>
                    <a:solidFill>
                      <a:schemeClr val="tx2"/>
                    </a:solidFill>
                    <a:effectLst/>
                    <a:uLnTx/>
                    <a:uFillTx/>
                    <a:latin typeface="+mn-ea"/>
                    <a:ea typeface="+mn-ea"/>
                    <a:cs typeface="+mn-ea"/>
                    <a:sym typeface="+mn-lt"/>
                  </a:rPr>
                  <a:t>2、不得将千图网的PPT模版、PPT素材，本身用于再出售，或者出租、出借、转让、分销、发布或者作为礼物供他人使用，不得转授权、出卖、转让本协议或本协议中的权利。</a:t>
                </a:r>
              </a:p>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a:ln>
                      <a:noFill/>
                    </a:ln>
                    <a:solidFill>
                      <a:schemeClr val="tx2"/>
                    </a:solidFill>
                    <a:effectLst/>
                    <a:uLnTx/>
                    <a:uFillTx/>
                    <a:latin typeface="+mn-ea"/>
                    <a:ea typeface="+mn-ea"/>
                    <a:cs typeface="+mn-ea"/>
                    <a:sym typeface="+mn-lt"/>
                  </a:rPr>
                  <a:t>3、禁止把作品纳入商标或服务标记。</a:t>
                </a:r>
              </a:p>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a:ln>
                      <a:noFill/>
                    </a:ln>
                    <a:solidFill>
                      <a:schemeClr val="tx2"/>
                    </a:solidFill>
                    <a:effectLst/>
                    <a:uLnTx/>
                    <a:uFillTx/>
                    <a:latin typeface="+mn-ea"/>
                    <a:ea typeface="+mn-ea"/>
                    <a:cs typeface="+mn-ea"/>
                    <a:sym typeface="+mn-lt"/>
                  </a:rPr>
                  <a:t>4、禁止用户用下载格式在网上传播作品。或者作品可以让第三方单独付费或共享免费下载、或通过转移电话服务系统传播。</a:t>
                </a:r>
              </a:p>
            </p:txBody>
          </p:sp>
        </p:grpSp>
      </p:gr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bg1"/>
        </a:solidFill>
        <a:effectLst/>
      </p:bgPr>
    </p:bg>
    <p:spTree>
      <p:nvGrpSpPr>
        <p:cNvPr id="1" name=""/>
        <p:cNvGrpSpPr/>
        <p:nvPr/>
      </p:nvGrpSpPr>
      <p:grpSpPr>
        <a:xfrm>
          <a:off x="0" y="0"/>
          <a:ext cx="0" cy="0"/>
          <a:chOff x="0" y="0"/>
          <a:chExt cx="0" cy="0"/>
        </a:xfrm>
      </p:grpSpPr>
      <p:sp>
        <p:nvSpPr>
          <p:cNvPr id="2"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bg1"/>
        </a:solidFill>
        <a:effectLst/>
      </p:bgPr>
    </p:bg>
    <p:spTree>
      <p:nvGrpSpPr>
        <p:cNvPr id="1" name=""/>
        <p:cNvGrpSpPr/>
        <p:nvPr/>
      </p:nvGrpSpPr>
      <p:grpSpPr>
        <a:xfrm>
          <a:off x="0" y="0"/>
          <a:ext cx="0" cy="0"/>
          <a:chOff x="0" y="0"/>
          <a:chExt cx="0" cy="0"/>
        </a:xfrm>
      </p:grpSpPr>
      <p:sp>
        <p:nvSpPr>
          <p:cNvPr id="4"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4"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98C5D4E-6731-4C72-BB26-C3A07E9B5F6D}" type="datetime1">
              <a:rPr lang="zh-CN" altLang="en-US" smtClean="0"/>
              <a:t>2018/12/23</a:t>
            </a:fld>
            <a:endParaRPr lang="zh-CN" altLang="en-US"/>
          </a:p>
        </p:txBody>
      </p:sp>
      <p:sp>
        <p:nvSpPr>
          <p:cNvPr id="5" name="页脚占位符 4"/>
          <p:cNvSpPr>
            <a:spLocks noGrp="1"/>
          </p:cNvSpPr>
          <p:nvPr>
            <p:ph type="ftr" sz="quarter" idx="11"/>
          </p:nvPr>
        </p:nvSpPr>
        <p:spPr/>
        <p:txBody>
          <a:bodyPr/>
          <a:lstStyle/>
          <a:p>
            <a:r>
              <a:rPr lang="en-US" altLang="zh-CN"/>
              <a:t>PRD2018-G06</a:t>
            </a:r>
            <a:endParaRPr lang="zh-CN" altLang="en-US"/>
          </a:p>
        </p:txBody>
      </p:sp>
      <p:sp>
        <p:nvSpPr>
          <p:cNvPr id="6" name="灯片编号占位符 5"/>
          <p:cNvSpPr>
            <a:spLocks noGrp="1"/>
          </p:cNvSpPr>
          <p:nvPr>
            <p:ph type="sldNum" sz="quarter" idx="12"/>
          </p:nvPr>
        </p:nvSpPr>
        <p:spPr/>
        <p:txBody>
          <a:bodyPr/>
          <a:lstStyle/>
          <a:p>
            <a:fld id="{06ABA5CD-7A95-40B8-90D9-C5B6B6D9B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solidFill>
        <a:effectLst/>
      </p:bgPr>
    </p:bg>
    <p:spTree>
      <p:nvGrpSpPr>
        <p:cNvPr id="1" name=""/>
        <p:cNvGrpSpPr/>
        <p:nvPr/>
      </p:nvGrpSpPr>
      <p:grpSpPr>
        <a:xfrm>
          <a:off x="0" y="0"/>
          <a:ext cx="0" cy="0"/>
          <a:chOff x="0" y="0"/>
          <a:chExt cx="0" cy="0"/>
        </a:xfrm>
      </p:grpSpPr>
      <p:sp>
        <p:nvSpPr>
          <p:cNvPr id="13"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
        <p:nvSpPr>
          <p:cNvPr id="2" name="标题 1"/>
          <p:cNvSpPr>
            <a:spLocks noGrp="1"/>
          </p:cNvSpPr>
          <p:nvPr>
            <p:ph type="title"/>
          </p:nvPr>
        </p:nvSpPr>
        <p:spPr>
          <a:xfrm>
            <a:off x="1101959" y="597344"/>
            <a:ext cx="5635171" cy="535531"/>
          </a:xfrm>
          <a:prstGeom prst="rect">
            <a:avLst/>
          </a:prstGeom>
        </p:spPr>
        <p:txBody>
          <a:bodyPr wrap="square" anchor="ctr" anchorCtr="0">
            <a:spAutoFit/>
          </a:bodyPr>
          <a:lstStyle>
            <a:lvl1pPr>
              <a:defRPr sz="3200" b="1"/>
            </a:lvl1pPr>
          </a:lstStyle>
          <a:p>
            <a:r>
              <a:rPr lang="zh-CN" altLang="en-US" dirty="0"/>
              <a:t>单击此处编辑母版标题样式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l="5391" b="7649"/>
          <a:stretch>
            <a:fillRect/>
          </a:stretch>
        </p:blipFill>
        <p:spPr>
          <a:xfrm rot="5400000">
            <a:off x="-225328" y="224729"/>
            <a:ext cx="1730217" cy="1280760"/>
          </a:xfrm>
          <a:custGeom>
            <a:avLst/>
            <a:gdLst>
              <a:gd name="connsiteX0" fmla="*/ 0 w 1730217"/>
              <a:gd name="connsiteY0" fmla="*/ 1280760 h 1280760"/>
              <a:gd name="connsiteX1" fmla="*/ 0 w 1730217"/>
              <a:gd name="connsiteY1" fmla="*/ 0 h 1280760"/>
              <a:gd name="connsiteX2" fmla="*/ 1730217 w 1730217"/>
              <a:gd name="connsiteY2" fmla="*/ 0 h 1280760"/>
              <a:gd name="connsiteX3" fmla="*/ 1730217 w 1730217"/>
              <a:gd name="connsiteY3" fmla="*/ 1280760 h 1280760"/>
            </a:gdLst>
            <a:ahLst/>
            <a:cxnLst>
              <a:cxn ang="0">
                <a:pos x="connsiteX0" y="connsiteY0"/>
              </a:cxn>
              <a:cxn ang="0">
                <a:pos x="connsiteX1" y="connsiteY1"/>
              </a:cxn>
              <a:cxn ang="0">
                <a:pos x="connsiteX2" y="connsiteY2"/>
              </a:cxn>
              <a:cxn ang="0">
                <a:pos x="connsiteX3" y="connsiteY3"/>
              </a:cxn>
            </a:cxnLst>
            <a:rect l="l" t="t" r="r" b="b"/>
            <a:pathLst>
              <a:path w="1730217" h="1280760">
                <a:moveTo>
                  <a:pt x="0" y="1280760"/>
                </a:moveTo>
                <a:lnTo>
                  <a:pt x="0" y="0"/>
                </a:lnTo>
                <a:lnTo>
                  <a:pt x="1730217" y="0"/>
                </a:lnTo>
                <a:lnTo>
                  <a:pt x="1730217" y="1280760"/>
                </a:lnTo>
                <a:close/>
              </a:path>
            </a:pathLst>
          </a:cu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rcRect l="5391" b="7649"/>
          <a:stretch>
            <a:fillRect/>
          </a:stretch>
        </p:blipFill>
        <p:spPr>
          <a:xfrm rot="18900000">
            <a:off x="10036781" y="4992485"/>
            <a:ext cx="2986243" cy="2083419"/>
          </a:xfrm>
          <a:custGeom>
            <a:avLst/>
            <a:gdLst>
              <a:gd name="connsiteX0" fmla="*/ 2986243 w 2986243"/>
              <a:gd name="connsiteY0" fmla="*/ 0 h 2083419"/>
              <a:gd name="connsiteX1" fmla="*/ 2986243 w 2986243"/>
              <a:gd name="connsiteY1" fmla="*/ 485784 h 2083419"/>
              <a:gd name="connsiteX2" fmla="*/ 1388608 w 2986243"/>
              <a:gd name="connsiteY2" fmla="*/ 2083419 h 2083419"/>
              <a:gd name="connsiteX3" fmla="*/ 1369794 w 2986243"/>
              <a:gd name="connsiteY3" fmla="*/ 2083419 h 2083419"/>
              <a:gd name="connsiteX4" fmla="*/ 0 w 2986243"/>
              <a:gd name="connsiteY4" fmla="*/ 713625 h 2083419"/>
              <a:gd name="connsiteX5" fmla="*/ 0 w 2986243"/>
              <a:gd name="connsiteY5" fmla="*/ 0 h 208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6243" h="2083419">
                <a:moveTo>
                  <a:pt x="2986243" y="0"/>
                </a:moveTo>
                <a:lnTo>
                  <a:pt x="2986243" y="485784"/>
                </a:lnTo>
                <a:lnTo>
                  <a:pt x="1388608" y="2083419"/>
                </a:lnTo>
                <a:lnTo>
                  <a:pt x="1369794" y="2083419"/>
                </a:lnTo>
                <a:lnTo>
                  <a:pt x="0" y="713625"/>
                </a:lnTo>
                <a:lnTo>
                  <a:pt x="0" y="0"/>
                </a:lnTo>
                <a:close/>
              </a:path>
            </a:pathLst>
          </a:cu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页">
    <p:bg>
      <p:bgPr>
        <a:solidFill>
          <a:schemeClr val="bg1"/>
        </a:solidFill>
        <a:effectLst/>
      </p:bgPr>
    </p:bg>
    <p:spTree>
      <p:nvGrpSpPr>
        <p:cNvPr id="1" name=""/>
        <p:cNvGrpSpPr/>
        <p:nvPr/>
      </p:nvGrpSpPr>
      <p:grpSpPr>
        <a:xfrm>
          <a:off x="0" y="0"/>
          <a:ext cx="0" cy="0"/>
          <a:chOff x="0" y="0"/>
          <a:chExt cx="0" cy="0"/>
        </a:xfrm>
      </p:grpSpPr>
      <p:sp>
        <p:nvSpPr>
          <p:cNvPr id="14"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页">
    <p:bg>
      <p:bgPr>
        <a:solidFill>
          <a:schemeClr val="bg1"/>
        </a:solidFill>
        <a:effectLst/>
      </p:bgPr>
    </p:bg>
    <p:spTree>
      <p:nvGrpSpPr>
        <p:cNvPr id="1" name=""/>
        <p:cNvGrpSpPr/>
        <p:nvPr/>
      </p:nvGrpSpPr>
      <p:grpSpPr>
        <a:xfrm>
          <a:off x="0" y="0"/>
          <a:ext cx="0" cy="0"/>
          <a:chOff x="0" y="0"/>
          <a:chExt cx="0" cy="0"/>
        </a:xfrm>
      </p:grpSpPr>
      <p:sp>
        <p:nvSpPr>
          <p:cNvPr id="4"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OPPT 版权">
    <p:spTree>
      <p:nvGrpSpPr>
        <p:cNvPr id="1" name=""/>
        <p:cNvGrpSpPr/>
        <p:nvPr/>
      </p:nvGrpSpPr>
      <p:grpSpPr>
        <a:xfrm>
          <a:off x="0" y="0"/>
          <a:ext cx="0" cy="0"/>
          <a:chOff x="0" y="0"/>
          <a:chExt cx="0" cy="0"/>
        </a:xfrm>
      </p:grpSpPr>
      <p:sp>
        <p:nvSpPr>
          <p:cNvPr id="29" name="矩形 28"/>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rgbClr val="FFFFFF"/>
              </a:solidFill>
            </a:endParaRPr>
          </a:p>
        </p:txBody>
      </p:sp>
      <p:grpSp>
        <p:nvGrpSpPr>
          <p:cNvPr id="31" name="组合 30"/>
          <p:cNvGrpSpPr/>
          <p:nvPr userDrawn="1"/>
        </p:nvGrpSpPr>
        <p:grpSpPr>
          <a:xfrm>
            <a:off x="1109678" y="1426808"/>
            <a:ext cx="9972644" cy="4004385"/>
            <a:chOff x="1117424" y="1227345"/>
            <a:chExt cx="7378576" cy="4004385"/>
          </a:xfrm>
        </p:grpSpPr>
        <p:sp>
          <p:nvSpPr>
            <p:cNvPr id="32" name="Text Placeholder 3"/>
            <p:cNvSpPr txBox="1"/>
            <p:nvPr userDrawn="1"/>
          </p:nvSpPr>
          <p:spPr>
            <a:xfrm>
              <a:off x="2235163" y="1227345"/>
              <a:ext cx="4932874" cy="333192"/>
            </a:xfrm>
            <a:prstGeom prst="rect">
              <a:avLst/>
            </a:prstGeom>
          </p:spPr>
          <p:txBody>
            <a:bodyPr vert="horz" lIns="0" tIns="40504" rIns="0" bIns="40504" anchor="t"/>
            <a:lstStyle>
              <a:lvl1pPr marL="0" indent="0" algn="ctr" defTabSz="404495" rtl="0" eaLnBrk="1" latinLnBrk="0" hangingPunct="1">
                <a:lnSpc>
                  <a:spcPct val="100000"/>
                </a:lnSpc>
                <a:spcBef>
                  <a:spcPts val="0"/>
                </a:spcBef>
                <a:spcAft>
                  <a:spcPts val="0"/>
                </a:spcAft>
                <a:buFont typeface="Arial" panose="020B0604020202020204"/>
                <a:buNone/>
                <a:defRPr sz="1500" b="0" kern="1200">
                  <a:solidFill>
                    <a:schemeClr val="accent3"/>
                  </a:solidFill>
                  <a:latin typeface="Lato Light"/>
                  <a:ea typeface="+mn-ea"/>
                  <a:cs typeface="Lato Light"/>
                </a:defRPr>
              </a:lvl1pPr>
              <a:lvl2pPr marL="658495" indent="-253365" algn="l" defTabSz="404495" rtl="0" eaLnBrk="1" latinLnBrk="0" hangingPunct="1">
                <a:spcBef>
                  <a:spcPct val="20000"/>
                </a:spcBef>
                <a:buFont typeface="Arial" panose="020B0604020202020204"/>
                <a:buChar char="–"/>
                <a:defRPr sz="2500" kern="1200">
                  <a:solidFill>
                    <a:schemeClr val="tx1"/>
                  </a:solidFill>
                  <a:latin typeface="+mn-lt"/>
                  <a:ea typeface="+mn-ea"/>
                  <a:cs typeface="+mn-cs"/>
                </a:defRPr>
              </a:lvl2pPr>
              <a:lvl3pPr marL="1012825" indent="-202565" algn="l" defTabSz="404495" rtl="0" eaLnBrk="1" latinLnBrk="0" hangingPunct="1">
                <a:spcBef>
                  <a:spcPct val="20000"/>
                </a:spcBef>
                <a:buFont typeface="Arial" panose="020B0604020202020204"/>
                <a:buChar char="•"/>
                <a:defRPr sz="2100" kern="1200">
                  <a:solidFill>
                    <a:schemeClr val="tx1"/>
                  </a:solidFill>
                  <a:latin typeface="+mn-lt"/>
                  <a:ea typeface="+mn-ea"/>
                  <a:cs typeface="+mn-cs"/>
                </a:defRPr>
              </a:lvl3pPr>
              <a:lvl4pPr marL="141732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4pPr>
              <a:lvl5pPr marL="182245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5pPr>
              <a:lvl6pPr marL="222758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6pPr>
              <a:lvl7pPr marL="263271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7pPr>
              <a:lvl8pPr marL="303784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8pPr>
              <a:lvl9pPr marL="344297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9pPr>
            </a:lstStyle>
            <a:p>
              <a:r>
                <a:rPr lang="en-US" sz="2000" b="1" dirty="0" err="1">
                  <a:solidFill>
                    <a:srgbClr val="FFFFFF"/>
                  </a:solidFill>
                  <a:latin typeface="+mj-ea"/>
                  <a:ea typeface="+mj-ea"/>
                  <a:cs typeface="+mn-ea"/>
                  <a:sym typeface="+mn-lt"/>
                </a:rPr>
                <a:t>感谢您支持原创设计事业，支持设计版权产品</a:t>
              </a:r>
              <a:r>
                <a:rPr lang="en-US" sz="2000" b="1" dirty="0">
                  <a:solidFill>
                    <a:srgbClr val="FFFFFF"/>
                  </a:solidFill>
                  <a:latin typeface="+mj-ea"/>
                  <a:ea typeface="+mj-ea"/>
                  <a:cs typeface="+mn-ea"/>
                  <a:sym typeface="+mn-lt"/>
                </a:rPr>
                <a:t>！</a:t>
              </a:r>
            </a:p>
          </p:txBody>
        </p:sp>
        <p:sp>
          <p:nvSpPr>
            <p:cNvPr id="33" name="Text Placeholder 4"/>
            <p:cNvSpPr txBox="1"/>
            <p:nvPr userDrawn="1"/>
          </p:nvSpPr>
          <p:spPr>
            <a:xfrm>
              <a:off x="1117424" y="1887820"/>
              <a:ext cx="7378576" cy="3343910"/>
            </a:xfrm>
            <a:prstGeom prst="rect">
              <a:avLst/>
            </a:prstGeom>
          </p:spPr>
          <p:txBody>
            <a:bodyPr vert="horz" lIns="0" tIns="0" rIns="0" bIns="0" anchor="t"/>
            <a:lstStyle>
              <a:lvl1pPr marL="0" indent="0" algn="ctr" defTabSz="404495" rtl="0" eaLnBrk="1" latinLnBrk="0" hangingPunct="1">
                <a:lnSpc>
                  <a:spcPct val="130000"/>
                </a:lnSpc>
                <a:spcBef>
                  <a:spcPct val="20000"/>
                </a:spcBef>
                <a:buFont typeface="Arial" panose="020B0604020202020204"/>
                <a:buNone/>
                <a:defRPr sz="1200" kern="1200">
                  <a:solidFill>
                    <a:schemeClr val="tx1">
                      <a:lumMod val="50000"/>
                      <a:lumOff val="50000"/>
                    </a:schemeClr>
                  </a:solidFill>
                  <a:latin typeface="Lato Regular"/>
                  <a:ea typeface="+mn-ea"/>
                  <a:cs typeface="Lato Regular"/>
                </a:defRPr>
              </a:lvl1pPr>
              <a:lvl2pPr marL="658495" indent="-253365" algn="l" defTabSz="404495" rtl="0" eaLnBrk="1" latinLnBrk="0" hangingPunct="1">
                <a:spcBef>
                  <a:spcPct val="20000"/>
                </a:spcBef>
                <a:buFont typeface="Arial" panose="020B0604020202020204"/>
                <a:buChar char="–"/>
                <a:defRPr sz="2500" kern="1200">
                  <a:solidFill>
                    <a:schemeClr val="tx1"/>
                  </a:solidFill>
                  <a:latin typeface="+mn-lt"/>
                  <a:ea typeface="+mn-ea"/>
                  <a:cs typeface="+mn-cs"/>
                </a:defRPr>
              </a:lvl2pPr>
              <a:lvl3pPr marL="1012825" indent="-202565" algn="l" defTabSz="404495" rtl="0" eaLnBrk="1" latinLnBrk="0" hangingPunct="1">
                <a:spcBef>
                  <a:spcPct val="20000"/>
                </a:spcBef>
                <a:buFont typeface="Arial" panose="020B0604020202020204"/>
                <a:buChar char="•"/>
                <a:defRPr sz="2100" kern="1200">
                  <a:solidFill>
                    <a:schemeClr val="tx1"/>
                  </a:solidFill>
                  <a:latin typeface="+mn-lt"/>
                  <a:ea typeface="+mn-ea"/>
                  <a:cs typeface="+mn-cs"/>
                </a:defRPr>
              </a:lvl3pPr>
              <a:lvl4pPr marL="141732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4pPr>
              <a:lvl5pPr marL="182245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5pPr>
              <a:lvl6pPr marL="222758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6pPr>
              <a:lvl7pPr marL="263271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7pPr>
              <a:lvl8pPr marL="303784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8pPr>
              <a:lvl9pPr marL="344297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9pPr>
            </a:lstStyle>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err="1">
                  <a:ln>
                    <a:noFill/>
                  </a:ln>
                  <a:solidFill>
                    <a:srgbClr val="FFFFFF"/>
                  </a:solidFill>
                  <a:effectLst/>
                  <a:uLnTx/>
                  <a:uFillTx/>
                  <a:latin typeface="+mn-ea"/>
                  <a:ea typeface="+mn-ea"/>
                  <a:cs typeface="+mn-ea"/>
                  <a:sym typeface="+mn-lt"/>
                </a:rPr>
                <a:t>感谢您下载千图网</a:t>
              </a:r>
              <a:r>
                <a:rPr kumimoji="0" lang="zh-CN" altLang="en-US" sz="1400" b="0" i="0" u="none" strike="noStrike" kern="1200" cap="none" spc="0" normalizeH="0" baseline="0" noProof="0" dirty="0">
                  <a:ln>
                    <a:noFill/>
                  </a:ln>
                  <a:solidFill>
                    <a:srgbClr val="FFFFFF"/>
                  </a:solidFill>
                  <a:effectLst/>
                  <a:uLnTx/>
                  <a:uFillTx/>
                  <a:latin typeface="+mn-ea"/>
                  <a:ea typeface="+mn-ea"/>
                  <a:cs typeface="+mn-ea"/>
                  <a:sym typeface="+mn-lt"/>
                </a:rPr>
                <a:t>原创</a:t>
              </a:r>
              <a:r>
                <a:rPr kumimoji="0" lang="en-US" altLang="zh-CN" sz="1400" b="0" i="0" u="none" strike="noStrike" kern="1200" cap="none" spc="0" normalizeH="0" baseline="0" noProof="0" dirty="0">
                  <a:ln>
                    <a:noFill/>
                  </a:ln>
                  <a:solidFill>
                    <a:srgbClr val="FFFFFF"/>
                  </a:solidFill>
                  <a:effectLst/>
                  <a:uLnTx/>
                  <a:uFillTx/>
                  <a:latin typeface="+mn-ea"/>
                  <a:ea typeface="+mn-ea"/>
                  <a:cs typeface="+mn-ea"/>
                  <a:sym typeface="+mn-lt"/>
                </a:rPr>
                <a:t>PPT</a:t>
              </a:r>
              <a:r>
                <a:rPr kumimoji="0" lang="zh-CN" altLang="en-US" sz="1400" b="0" i="0" u="none" strike="noStrike" kern="1200" cap="none" spc="0" normalizeH="0" baseline="0" noProof="0" dirty="0">
                  <a:ln>
                    <a:noFill/>
                  </a:ln>
                  <a:solidFill>
                    <a:srgbClr val="FFFFFF"/>
                  </a:solidFill>
                  <a:effectLst/>
                  <a:uLnTx/>
                  <a:uFillTx/>
                  <a:latin typeface="+mn-ea"/>
                  <a:ea typeface="+mn-ea"/>
                  <a:cs typeface="+mn-ea"/>
                  <a:sym typeface="+mn-lt"/>
                </a:rPr>
                <a:t>模板</a:t>
              </a:r>
              <a:r>
                <a:rPr kumimoji="0" lang="en-US" sz="1400" b="0" i="0" u="none" strike="noStrike" kern="1200" cap="none" spc="0" normalizeH="0" baseline="0" noProof="0" dirty="0">
                  <a:ln>
                    <a:noFill/>
                  </a:ln>
                  <a:solidFill>
                    <a:srgbClr val="FFFFFF"/>
                  </a:solidFill>
                  <a:effectLst/>
                  <a:uLnTx/>
                  <a:uFillTx/>
                  <a:latin typeface="+mn-ea"/>
                  <a:ea typeface="+mn-ea"/>
                  <a:cs typeface="+mn-ea"/>
                  <a:sym typeface="+mn-lt"/>
                </a:rPr>
                <a:t>，</a:t>
              </a:r>
              <a:r>
                <a:rPr kumimoji="0" lang="en-US" sz="1400" b="0" i="0" u="none" strike="noStrike" kern="1200" cap="none" spc="0" normalizeH="0" baseline="0" noProof="0" dirty="0" err="1">
                  <a:ln>
                    <a:noFill/>
                  </a:ln>
                  <a:solidFill>
                    <a:srgbClr val="FFFFFF"/>
                  </a:solidFill>
                  <a:effectLst/>
                  <a:uLnTx/>
                  <a:uFillTx/>
                  <a:latin typeface="+mn-ea"/>
                  <a:ea typeface="+mn-ea"/>
                  <a:cs typeface="+mn-ea"/>
                  <a:sym typeface="+mn-lt"/>
                </a:rPr>
                <a:t>为了您和千图网以及原创作者的利益，请勿复制、传播、销售，否则将承担法律责任</a:t>
              </a:r>
              <a:r>
                <a:rPr kumimoji="0" lang="en-US" sz="1400" b="0" i="0" u="none" strike="noStrike" kern="1200" cap="none" spc="0" normalizeH="0" baseline="0" noProof="0" dirty="0">
                  <a:ln>
                    <a:noFill/>
                  </a:ln>
                  <a:solidFill>
                    <a:srgbClr val="FFFFFF"/>
                  </a:solidFill>
                  <a:effectLst/>
                  <a:uLnTx/>
                  <a:uFillTx/>
                  <a:latin typeface="+mn-ea"/>
                  <a:ea typeface="+mn-ea"/>
                  <a:cs typeface="+mn-ea"/>
                  <a:sym typeface="+mn-lt"/>
                </a:rPr>
                <a:t>！</a:t>
              </a:r>
            </a:p>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err="1">
                  <a:ln>
                    <a:noFill/>
                  </a:ln>
                  <a:solidFill>
                    <a:srgbClr val="FFFFFF"/>
                  </a:solidFill>
                  <a:effectLst/>
                  <a:uLnTx/>
                  <a:uFillTx/>
                  <a:latin typeface="+mn-ea"/>
                  <a:ea typeface="+mn-ea"/>
                  <a:cs typeface="+mn-ea"/>
                  <a:sym typeface="+mn-lt"/>
                </a:rPr>
                <a:t>千图网将对作品进行维权，按照传播下载次数的十倍进行索取赔偿</a:t>
              </a:r>
              <a:r>
                <a:rPr kumimoji="0" lang="zh-CN" altLang="en-US" sz="1400" b="0" i="0" u="none" strike="noStrike" kern="1200" cap="none" spc="0" normalizeH="0" baseline="0" noProof="0" dirty="0">
                  <a:ln>
                    <a:noFill/>
                  </a:ln>
                  <a:solidFill>
                    <a:srgbClr val="FFFFFF"/>
                  </a:solidFill>
                  <a:effectLst/>
                  <a:uLnTx/>
                  <a:uFillTx/>
                  <a:latin typeface="+mn-ea"/>
                  <a:ea typeface="+mn-ea"/>
                  <a:cs typeface="+mn-ea"/>
                  <a:sym typeface="+mn-lt"/>
                </a:rPr>
                <a:t>金</a:t>
              </a:r>
              <a:r>
                <a:rPr kumimoji="0" lang="en-US" sz="1400" b="0" i="0" u="none" strike="noStrike" kern="1200" cap="none" spc="0" normalizeH="0" baseline="0" noProof="0" dirty="0">
                  <a:ln>
                    <a:noFill/>
                  </a:ln>
                  <a:solidFill>
                    <a:srgbClr val="FFFFFF"/>
                  </a:solidFill>
                  <a:effectLst/>
                  <a:uLnTx/>
                  <a:uFillTx/>
                  <a:latin typeface="+mn-ea"/>
                  <a:ea typeface="+mn-ea"/>
                  <a:cs typeface="+mn-ea"/>
                  <a:sym typeface="+mn-lt"/>
                </a:rPr>
                <a:t>！</a:t>
              </a:r>
            </a:p>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a:ln>
                    <a:noFill/>
                  </a:ln>
                  <a:solidFill>
                    <a:srgbClr val="FFFFFF"/>
                  </a:solidFill>
                  <a:effectLst/>
                  <a:uLnTx/>
                  <a:uFillTx/>
                  <a:latin typeface="+mn-ea"/>
                  <a:ea typeface="+mn-ea"/>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a:ln>
                    <a:noFill/>
                  </a:ln>
                  <a:solidFill>
                    <a:srgbClr val="FFFFFF"/>
                  </a:solidFill>
                  <a:effectLst/>
                  <a:uLnTx/>
                  <a:uFillTx/>
                  <a:latin typeface="+mn-ea"/>
                  <a:ea typeface="+mn-ea"/>
                  <a:cs typeface="+mn-ea"/>
                  <a:sym typeface="+mn-lt"/>
                </a:rPr>
                <a:t>2、不得将千图网的PPT模版、PPT素材，本身用于再出售，或者出租、出借、转让、分销、发布或者作为礼物供他人使用，不得转授权、出卖、转让本协议或本协议中的权利。</a:t>
              </a:r>
            </a:p>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a:ln>
                    <a:noFill/>
                  </a:ln>
                  <a:solidFill>
                    <a:srgbClr val="FFFFFF"/>
                  </a:solidFill>
                  <a:effectLst/>
                  <a:uLnTx/>
                  <a:uFillTx/>
                  <a:latin typeface="+mn-ea"/>
                  <a:ea typeface="+mn-ea"/>
                  <a:cs typeface="+mn-ea"/>
                  <a:sym typeface="+mn-lt"/>
                </a:rPr>
                <a:t>3、禁止把作品纳入商标或服务标记。</a:t>
              </a:r>
            </a:p>
            <a:p>
              <a:pPr marL="0" marR="0" lvl="0" indent="0" algn="l" defTabSz="404495" rtl="0" eaLnBrk="1" fontAlgn="auto" latinLnBrk="0" hangingPunct="1">
                <a:lnSpc>
                  <a:spcPct val="130000"/>
                </a:lnSpc>
                <a:spcBef>
                  <a:spcPts val="1200"/>
                </a:spcBef>
                <a:spcAft>
                  <a:spcPts val="0"/>
                </a:spcAft>
                <a:buClrTx/>
                <a:buSzTx/>
                <a:buFont typeface="Arial" panose="020B0604020202020204"/>
                <a:buNone/>
                <a:defRPr/>
              </a:pPr>
              <a:r>
                <a:rPr kumimoji="0" lang="en-US" sz="1400" b="0" i="0" u="none" strike="noStrike" kern="1200" cap="none" spc="0" normalizeH="0" baseline="0" noProof="0" dirty="0">
                  <a:ln>
                    <a:noFill/>
                  </a:ln>
                  <a:solidFill>
                    <a:srgbClr val="FFFFFF"/>
                  </a:solidFill>
                  <a:effectLst/>
                  <a:uLnTx/>
                  <a:uFillTx/>
                  <a:latin typeface="+mn-ea"/>
                  <a:ea typeface="+mn-ea"/>
                  <a:cs typeface="+mn-ea"/>
                  <a:sym typeface="+mn-lt"/>
                </a:rPr>
                <a:t>4、禁止用户用下载格式在网上传播作品。或者作品可以让第三方单独付费或共享免费下载、或通过转移电话服务系统传播。</a:t>
              </a:r>
            </a:p>
          </p:txBody>
        </p:sp>
      </p:gr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Main Title+ SubTitle+Numb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Main Title+ SubTitle+Number">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3_Main Title+ SubTitle+Number">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Free Blank With Foot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5_Main Title+ SubTitle+Number">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F8817AC-9477-42B5-A8CF-85AE4095ED05}" type="datetime1">
              <a:rPr lang="zh-CN" altLang="en-US" smtClean="0"/>
              <a:t>2018/12/23</a:t>
            </a:fld>
            <a:endParaRPr lang="zh-CN" altLang="en-US"/>
          </a:p>
        </p:txBody>
      </p:sp>
      <p:sp>
        <p:nvSpPr>
          <p:cNvPr id="6" name="页脚占位符 5"/>
          <p:cNvSpPr>
            <a:spLocks noGrp="1"/>
          </p:cNvSpPr>
          <p:nvPr>
            <p:ph type="ftr" sz="quarter" idx="11"/>
          </p:nvPr>
        </p:nvSpPr>
        <p:spPr/>
        <p:txBody>
          <a:bodyPr/>
          <a:lstStyle/>
          <a:p>
            <a:r>
              <a:rPr lang="en-US" altLang="zh-CN"/>
              <a:t>PRD2018-G06</a:t>
            </a:r>
            <a:endParaRPr lang="zh-CN" altLang="en-US"/>
          </a:p>
        </p:txBody>
      </p:sp>
      <p:sp>
        <p:nvSpPr>
          <p:cNvPr id="7" name="灯片编号占位符 6"/>
          <p:cNvSpPr>
            <a:spLocks noGrp="1"/>
          </p:cNvSpPr>
          <p:nvPr>
            <p:ph type="sldNum" sz="quarter" idx="12"/>
          </p:nvPr>
        </p:nvSpPr>
        <p:spPr/>
        <p:txBody>
          <a:bodyPr/>
          <a:lstStyle/>
          <a:p>
            <a:fld id="{06ABA5CD-7A95-40B8-90D9-C5B6B6D9B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30_Main Title+ SubTitle+Number">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MockUp02">
    <p:spTree>
      <p:nvGrpSpPr>
        <p:cNvPr id="1" name=""/>
        <p:cNvGrpSpPr/>
        <p:nvPr/>
      </p:nvGrpSpPr>
      <p:grpSpPr>
        <a:xfrm>
          <a:off x="0" y="0"/>
          <a:ext cx="0" cy="0"/>
          <a:chOff x="0" y="0"/>
          <a:chExt cx="0" cy="0"/>
        </a:xfrm>
      </p:grpSpPr>
      <p:grpSp>
        <p:nvGrpSpPr>
          <p:cNvPr id="2" name="Group 17"/>
          <p:cNvGrpSpPr/>
          <p:nvPr userDrawn="1"/>
        </p:nvGrpSpPr>
        <p:grpSpPr>
          <a:xfrm>
            <a:off x="3968593" y="1726608"/>
            <a:ext cx="4343760" cy="3456120"/>
            <a:chOff x="2094899" y="1081795"/>
            <a:chExt cx="4400683" cy="3501414"/>
          </a:xfrm>
        </p:grpSpPr>
        <p:sp>
          <p:nvSpPr>
            <p:cNvPr id="20" name="Rectangle 19"/>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2400" dirty="0"/>
            </a:p>
          </p:txBody>
        </p:sp>
        <p:sp>
          <p:nvSpPr>
            <p:cNvPr id="31"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chemeClr val="tx1">
                <a:lumMod val="50000"/>
                <a:lumOff val="50000"/>
              </a:schemeClr>
            </a:solidFill>
            <a:ln w="9525">
              <a:noFill/>
              <a:round/>
            </a:ln>
          </p:spPr>
          <p:txBody>
            <a:bodyPr vert="horz" wrap="square" lIns="91440" tIns="45720" rIns="91440" bIns="45720" numCol="1" anchor="t" anchorCtr="0" compatLnSpc="1"/>
            <a:lstStyle/>
            <a:p>
              <a:pPr algn="r" rtl="1"/>
              <a:endParaRPr lang="en-US" sz="2400" dirty="0"/>
            </a:p>
          </p:txBody>
        </p:sp>
        <p:sp>
          <p:nvSpPr>
            <p:cNvPr id="33" name="Freeform 23"/>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ln>
          </p:spPr>
          <p:txBody>
            <a:bodyPr vert="horz" wrap="square" lIns="91440" tIns="45720" rIns="91440" bIns="45720" numCol="1" anchor="t" anchorCtr="0" compatLnSpc="1"/>
            <a:lstStyle/>
            <a:p>
              <a:pPr algn="r" rtl="1"/>
              <a:endParaRPr lang="en-US" sz="2400" dirty="0"/>
            </a:p>
          </p:txBody>
        </p:sp>
        <p:sp>
          <p:nvSpPr>
            <p:cNvPr id="34" name="Freeform 27"/>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ln>
          </p:spPr>
          <p:txBody>
            <a:bodyPr vert="horz" wrap="square" lIns="91440" tIns="45720" rIns="91440" bIns="45720" numCol="1" anchor="t" anchorCtr="0" compatLnSpc="1"/>
            <a:lstStyle/>
            <a:p>
              <a:pPr algn="r" rtl="1"/>
              <a:r>
                <a:rPr lang="en-US" sz="2400" dirty="0"/>
                <a:t> </a:t>
              </a:r>
            </a:p>
          </p:txBody>
        </p:sp>
        <p:sp>
          <p:nvSpPr>
            <p:cNvPr id="35" name="Freeform 29"/>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ln>
          </p:spPr>
          <p:txBody>
            <a:bodyPr vert="horz" wrap="square" lIns="91440" tIns="45720" rIns="91440" bIns="45720" numCol="1" anchor="t" anchorCtr="0" compatLnSpc="1"/>
            <a:lstStyle/>
            <a:p>
              <a:pPr algn="r" rtl="1"/>
              <a:endParaRPr lang="en-US" sz="2400" dirty="0"/>
            </a:p>
          </p:txBody>
        </p:sp>
      </p:grpSp>
      <p:sp>
        <p:nvSpPr>
          <p:cNvPr id="36" name="Picture Placeholder 7"/>
          <p:cNvSpPr>
            <a:spLocks noGrp="1"/>
          </p:cNvSpPr>
          <p:nvPr>
            <p:ph type="pic" sz="quarter" idx="10" hasCustomPrompt="1"/>
          </p:nvPr>
        </p:nvSpPr>
        <p:spPr>
          <a:xfrm>
            <a:off x="4153967" y="1879600"/>
            <a:ext cx="3944648" cy="2230637"/>
          </a:xfrm>
          <a:prstGeom prst="rect">
            <a:avLst/>
          </a:prstGeom>
          <a:ln>
            <a:noFill/>
          </a:ln>
        </p:spPr>
        <p:txBody>
          <a:bodyPr tIns="0" bIns="274320" anchor="b"/>
          <a:lstStyle>
            <a:lvl1pPr algn="ctr">
              <a:buNone/>
              <a:defRPr sz="1465">
                <a:solidFill>
                  <a:schemeClr val="tx1">
                    <a:lumMod val="50000"/>
                    <a:lumOff val="50000"/>
                  </a:schemeClr>
                </a:solidFill>
              </a:defRPr>
            </a:lvl1pPr>
          </a:lstStyle>
          <a:p>
            <a:r>
              <a:rPr lang="en-US" dirty="0"/>
              <a:t>Image Holder</a:t>
            </a:r>
          </a:p>
        </p:txBody>
      </p:sp>
      <p:sp>
        <p:nvSpPr>
          <p:cNvPr id="19" name="Title 1"/>
          <p:cNvSpPr>
            <a:spLocks noGrp="1"/>
          </p:cNvSpPr>
          <p:nvPr>
            <p:ph type="title" hasCustomPrompt="1"/>
          </p:nvPr>
        </p:nvSpPr>
        <p:spPr>
          <a:xfrm>
            <a:off x="812800" y="482600"/>
            <a:ext cx="7518400" cy="471365"/>
          </a:xfrm>
          <a:prstGeom prst="rect">
            <a:avLst/>
          </a:prstGeom>
        </p:spPr>
        <p:txBody>
          <a:bodyPr wrap="none" lIns="0" tIns="0" rIns="0" bIns="0" anchor="ctr">
            <a:noAutofit/>
          </a:bodyPr>
          <a:lstStyle>
            <a:lvl1pPr algn="l">
              <a:defRPr sz="3200" b="1" baseline="0">
                <a:solidFill>
                  <a:schemeClr val="tx1">
                    <a:lumMod val="50000"/>
                    <a:lumOff val="50000"/>
                  </a:schemeClr>
                </a:solidFill>
              </a:defRPr>
            </a:lvl1pPr>
          </a:lstStyle>
          <a:p>
            <a:r>
              <a:rPr lang="en-US" dirty="0"/>
              <a:t>Click To Edit Master Title Style</a:t>
            </a:r>
          </a:p>
        </p:txBody>
      </p:sp>
      <p:sp>
        <p:nvSpPr>
          <p:cNvPr id="21" name="Text Placeholder 3"/>
          <p:cNvSpPr>
            <a:spLocks noGrp="1"/>
          </p:cNvSpPr>
          <p:nvPr>
            <p:ph type="body" sz="half" idx="2" hasCustomPrompt="1"/>
          </p:nvPr>
        </p:nvSpPr>
        <p:spPr>
          <a:xfrm>
            <a:off x="812800" y="951922"/>
            <a:ext cx="5486400" cy="267661"/>
          </a:xfrm>
          <a:prstGeom prst="rect">
            <a:avLst/>
          </a:prstGeom>
        </p:spPr>
        <p:txBody>
          <a:bodyPr wrap="none" lIns="0" tIns="0" rIns="0" bIns="0" anchor="ctr">
            <a:noAutofit/>
          </a:bodyPr>
          <a:lstStyle>
            <a:lvl1pPr marL="0" indent="0" algn="l">
              <a:buNone/>
              <a:defRPr sz="1600" b="1" baseline="0">
                <a:solidFill>
                  <a:schemeClr val="bg1">
                    <a:lumMod val="75000"/>
                  </a:schemeClr>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fade">
                                      <p:cBhvr>
                                        <p:cTn id="11" dur="500"/>
                                        <p:tgtEl>
                                          <p:spTgt spid="21">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down)">
                                      <p:cBhvr>
                                        <p:cTn id="2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9" grpId="0"/>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MockUp4">
    <p:spTree>
      <p:nvGrpSpPr>
        <p:cNvPr id="1" name=""/>
        <p:cNvGrpSpPr/>
        <p:nvPr/>
      </p:nvGrpSpPr>
      <p:grpSpPr>
        <a:xfrm>
          <a:off x="0" y="0"/>
          <a:ext cx="0" cy="0"/>
          <a:chOff x="0" y="0"/>
          <a:chExt cx="0" cy="0"/>
        </a:xfrm>
      </p:grpSpPr>
      <p:grpSp>
        <p:nvGrpSpPr>
          <p:cNvPr id="26" name="Group 25"/>
          <p:cNvGrpSpPr/>
          <p:nvPr userDrawn="1"/>
        </p:nvGrpSpPr>
        <p:grpSpPr>
          <a:xfrm>
            <a:off x="8606365" y="1488152"/>
            <a:ext cx="2569635" cy="4785648"/>
            <a:chOff x="6140449" y="1116114"/>
            <a:chExt cx="1927226" cy="3589236"/>
          </a:xfrm>
        </p:grpSpPr>
        <p:sp>
          <p:nvSpPr>
            <p:cNvPr id="25" name="Rectangle 24"/>
            <p:cNvSpPr/>
            <p:nvPr userDrawn="1"/>
          </p:nvSpPr>
          <p:spPr>
            <a:xfrm>
              <a:off x="6211887" y="1630479"/>
              <a:ext cx="1784351" cy="25398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29" name="Freeform 5"/>
            <p:cNvSpPr>
              <a:spLocks noEditPoints="1"/>
            </p:cNvSpPr>
            <p:nvPr userDrawn="1"/>
          </p:nvSpPr>
          <p:spPr bwMode="auto">
            <a:xfrm>
              <a:off x="6140449" y="1116114"/>
              <a:ext cx="1927226" cy="3589236"/>
            </a:xfrm>
            <a:custGeom>
              <a:avLst/>
              <a:gdLst/>
              <a:ahLst/>
              <a:cxnLst>
                <a:cxn ang="0">
                  <a:pos x="440" y="1690"/>
                </a:cxn>
                <a:cxn ang="0">
                  <a:pos x="440" y="1690"/>
                </a:cxn>
                <a:cxn ang="0">
                  <a:pos x="494" y="1636"/>
                </a:cxn>
                <a:cxn ang="0">
                  <a:pos x="547" y="1690"/>
                </a:cxn>
                <a:cxn ang="0">
                  <a:pos x="547" y="1690"/>
                </a:cxn>
                <a:cxn ang="0">
                  <a:pos x="547" y="1690"/>
                </a:cxn>
                <a:cxn ang="0">
                  <a:pos x="494" y="1743"/>
                </a:cxn>
                <a:cxn ang="0">
                  <a:pos x="440" y="1690"/>
                </a:cxn>
                <a:cxn ang="0">
                  <a:pos x="440" y="1690"/>
                </a:cxn>
                <a:cxn ang="0">
                  <a:pos x="65" y="274"/>
                </a:cxn>
                <a:cxn ang="0">
                  <a:pos x="65" y="274"/>
                </a:cxn>
                <a:cxn ang="0">
                  <a:pos x="922" y="274"/>
                </a:cxn>
                <a:cxn ang="0">
                  <a:pos x="922" y="1543"/>
                </a:cxn>
                <a:cxn ang="0">
                  <a:pos x="65" y="1543"/>
                </a:cxn>
                <a:cxn ang="0">
                  <a:pos x="65" y="274"/>
                </a:cxn>
                <a:cxn ang="0">
                  <a:pos x="355" y="143"/>
                </a:cxn>
                <a:cxn ang="0">
                  <a:pos x="355" y="143"/>
                </a:cxn>
                <a:cxn ang="0">
                  <a:pos x="632" y="143"/>
                </a:cxn>
                <a:cxn ang="0">
                  <a:pos x="632" y="163"/>
                </a:cxn>
                <a:cxn ang="0">
                  <a:pos x="355" y="163"/>
                </a:cxn>
                <a:cxn ang="0">
                  <a:pos x="355" y="143"/>
                </a:cxn>
                <a:cxn ang="0">
                  <a:pos x="891" y="0"/>
                </a:cxn>
                <a:cxn ang="0">
                  <a:pos x="96" y="0"/>
                </a:cxn>
                <a:cxn ang="0">
                  <a:pos x="0" y="92"/>
                </a:cxn>
                <a:cxn ang="0">
                  <a:pos x="0" y="1748"/>
                </a:cxn>
                <a:cxn ang="0">
                  <a:pos x="96" y="1840"/>
                </a:cxn>
                <a:cxn ang="0">
                  <a:pos x="891" y="1840"/>
                </a:cxn>
                <a:cxn ang="0">
                  <a:pos x="987" y="1748"/>
                </a:cxn>
                <a:cxn ang="0">
                  <a:pos x="987" y="92"/>
                </a:cxn>
                <a:cxn ang="0">
                  <a:pos x="891" y="0"/>
                </a:cxn>
              </a:cxnLst>
              <a:rect l="0" t="0" r="r" b="b"/>
              <a:pathLst>
                <a:path w="987" h="1840">
                  <a:moveTo>
                    <a:pt x="440" y="1690"/>
                  </a:moveTo>
                  <a:cubicBezTo>
                    <a:pt x="440" y="1690"/>
                    <a:pt x="440" y="1690"/>
                    <a:pt x="440" y="1690"/>
                  </a:cubicBezTo>
                  <a:cubicBezTo>
                    <a:pt x="440" y="1660"/>
                    <a:pt x="464" y="1636"/>
                    <a:pt x="494" y="1636"/>
                  </a:cubicBezTo>
                  <a:cubicBezTo>
                    <a:pt x="523" y="1636"/>
                    <a:pt x="547" y="1660"/>
                    <a:pt x="547" y="1690"/>
                  </a:cubicBezTo>
                  <a:cubicBezTo>
                    <a:pt x="547" y="1690"/>
                    <a:pt x="547" y="1690"/>
                    <a:pt x="547" y="1690"/>
                  </a:cubicBezTo>
                  <a:cubicBezTo>
                    <a:pt x="547" y="1690"/>
                    <a:pt x="547" y="1690"/>
                    <a:pt x="547" y="1690"/>
                  </a:cubicBezTo>
                  <a:cubicBezTo>
                    <a:pt x="547" y="1719"/>
                    <a:pt x="523" y="1743"/>
                    <a:pt x="494" y="1743"/>
                  </a:cubicBezTo>
                  <a:cubicBezTo>
                    <a:pt x="464" y="1743"/>
                    <a:pt x="440" y="1719"/>
                    <a:pt x="440" y="1690"/>
                  </a:cubicBezTo>
                  <a:cubicBezTo>
                    <a:pt x="440" y="1690"/>
                    <a:pt x="440" y="1690"/>
                    <a:pt x="440" y="1690"/>
                  </a:cubicBezTo>
                  <a:moveTo>
                    <a:pt x="65" y="274"/>
                  </a:moveTo>
                  <a:cubicBezTo>
                    <a:pt x="65" y="274"/>
                    <a:pt x="65" y="274"/>
                    <a:pt x="65" y="274"/>
                  </a:cubicBezTo>
                  <a:cubicBezTo>
                    <a:pt x="922" y="274"/>
                    <a:pt x="922" y="274"/>
                    <a:pt x="922" y="274"/>
                  </a:cubicBezTo>
                  <a:cubicBezTo>
                    <a:pt x="922" y="1543"/>
                    <a:pt x="922" y="1543"/>
                    <a:pt x="922" y="1543"/>
                  </a:cubicBezTo>
                  <a:cubicBezTo>
                    <a:pt x="65" y="1543"/>
                    <a:pt x="65" y="1543"/>
                    <a:pt x="65" y="1543"/>
                  </a:cubicBezTo>
                  <a:cubicBezTo>
                    <a:pt x="65" y="274"/>
                    <a:pt x="65" y="274"/>
                    <a:pt x="65" y="274"/>
                  </a:cubicBezTo>
                  <a:moveTo>
                    <a:pt x="355" y="143"/>
                  </a:moveTo>
                  <a:cubicBezTo>
                    <a:pt x="355" y="143"/>
                    <a:pt x="355" y="143"/>
                    <a:pt x="355" y="143"/>
                  </a:cubicBezTo>
                  <a:cubicBezTo>
                    <a:pt x="632" y="143"/>
                    <a:pt x="632" y="143"/>
                    <a:pt x="632" y="143"/>
                  </a:cubicBezTo>
                  <a:cubicBezTo>
                    <a:pt x="632" y="163"/>
                    <a:pt x="632" y="163"/>
                    <a:pt x="632" y="163"/>
                  </a:cubicBezTo>
                  <a:cubicBezTo>
                    <a:pt x="355" y="163"/>
                    <a:pt x="355" y="163"/>
                    <a:pt x="355" y="163"/>
                  </a:cubicBezTo>
                  <a:cubicBezTo>
                    <a:pt x="355" y="143"/>
                    <a:pt x="355" y="143"/>
                    <a:pt x="355" y="143"/>
                  </a:cubicBezTo>
                  <a:moveTo>
                    <a:pt x="891" y="0"/>
                  </a:moveTo>
                  <a:cubicBezTo>
                    <a:pt x="96" y="0"/>
                    <a:pt x="96" y="0"/>
                    <a:pt x="96" y="0"/>
                  </a:cubicBezTo>
                  <a:cubicBezTo>
                    <a:pt x="43" y="0"/>
                    <a:pt x="0" y="42"/>
                    <a:pt x="0" y="92"/>
                  </a:cubicBezTo>
                  <a:cubicBezTo>
                    <a:pt x="0" y="1748"/>
                    <a:pt x="0" y="1748"/>
                    <a:pt x="0" y="1748"/>
                  </a:cubicBezTo>
                  <a:cubicBezTo>
                    <a:pt x="0" y="1798"/>
                    <a:pt x="43" y="1840"/>
                    <a:pt x="96" y="1840"/>
                  </a:cubicBezTo>
                  <a:cubicBezTo>
                    <a:pt x="891" y="1840"/>
                    <a:pt x="891" y="1840"/>
                    <a:pt x="891" y="1840"/>
                  </a:cubicBezTo>
                  <a:cubicBezTo>
                    <a:pt x="944" y="1840"/>
                    <a:pt x="987" y="1798"/>
                    <a:pt x="987" y="1748"/>
                  </a:cubicBezTo>
                  <a:cubicBezTo>
                    <a:pt x="987" y="92"/>
                    <a:pt x="987" y="92"/>
                    <a:pt x="987" y="92"/>
                  </a:cubicBezTo>
                  <a:cubicBezTo>
                    <a:pt x="987" y="41"/>
                    <a:pt x="944" y="0"/>
                    <a:pt x="891" y="0"/>
                  </a:cubicBezTo>
                </a:path>
              </a:pathLst>
            </a:custGeom>
            <a:solidFill>
              <a:srgbClr val="7F8183"/>
            </a:solidFill>
            <a:ln w="9525">
              <a:noFill/>
              <a:round/>
            </a:ln>
          </p:spPr>
          <p:txBody>
            <a:bodyPr vert="horz" wrap="square" lIns="91440" tIns="45720" rIns="91440" bIns="45720" numCol="1" anchor="t" anchorCtr="0" compatLnSpc="1"/>
            <a:lstStyle/>
            <a:p>
              <a:pPr rtl="0"/>
              <a:endParaRPr lang="en-US" sz="2400" dirty="0"/>
            </a:p>
          </p:txBody>
        </p:sp>
      </p:grpSp>
      <p:sp>
        <p:nvSpPr>
          <p:cNvPr id="45" name="Picture Placeholder 7"/>
          <p:cNvSpPr>
            <a:spLocks noGrp="1"/>
          </p:cNvSpPr>
          <p:nvPr>
            <p:ph type="pic" sz="quarter" idx="10" hasCustomPrompt="1"/>
          </p:nvPr>
        </p:nvSpPr>
        <p:spPr>
          <a:xfrm>
            <a:off x="8779933" y="2165506"/>
            <a:ext cx="2235200" cy="3386444"/>
          </a:xfrm>
          <a:prstGeom prst="rect">
            <a:avLst/>
          </a:prstGeom>
          <a:ln>
            <a:noFill/>
          </a:ln>
        </p:spPr>
        <p:txBody>
          <a:bodyPr bIns="457200" anchor="b"/>
          <a:lstStyle>
            <a:lvl1pPr algn="ctr">
              <a:buNone/>
              <a:defRPr sz="1465">
                <a:solidFill>
                  <a:schemeClr val="tx1">
                    <a:lumMod val="50000"/>
                    <a:lumOff val="50000"/>
                  </a:schemeClr>
                </a:solidFill>
              </a:defRPr>
            </a:lvl1pPr>
          </a:lstStyle>
          <a:p>
            <a:r>
              <a:rPr lang="en-US" dirty="0"/>
              <a:t>Image Holder</a:t>
            </a:r>
          </a:p>
        </p:txBody>
      </p:sp>
      <p:sp>
        <p:nvSpPr>
          <p:cNvPr id="10" name="Title 1"/>
          <p:cNvSpPr>
            <a:spLocks noGrp="1"/>
          </p:cNvSpPr>
          <p:nvPr>
            <p:ph type="title" hasCustomPrompt="1"/>
          </p:nvPr>
        </p:nvSpPr>
        <p:spPr>
          <a:xfrm>
            <a:off x="812800" y="482600"/>
            <a:ext cx="7518400" cy="471365"/>
          </a:xfrm>
          <a:prstGeom prst="rect">
            <a:avLst/>
          </a:prstGeom>
        </p:spPr>
        <p:txBody>
          <a:bodyPr wrap="none" lIns="0" tIns="0" rIns="0" bIns="0" anchor="ctr">
            <a:noAutofit/>
          </a:bodyPr>
          <a:lstStyle>
            <a:lvl1pPr algn="l">
              <a:defRPr sz="3200" b="1" baseline="0">
                <a:solidFill>
                  <a:schemeClr val="tx1">
                    <a:lumMod val="50000"/>
                    <a:lumOff val="5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812800" y="951922"/>
            <a:ext cx="5486400" cy="267661"/>
          </a:xfrm>
          <a:prstGeom prst="rect">
            <a:avLst/>
          </a:prstGeom>
        </p:spPr>
        <p:txBody>
          <a:bodyPr wrap="none" lIns="0" tIns="0" rIns="0" bIns="0" anchor="ctr">
            <a:noAutofit/>
          </a:bodyPr>
          <a:lstStyle>
            <a:lvl1pPr marL="0" indent="0" algn="l">
              <a:buNone/>
              <a:defRPr sz="1600" b="1" baseline="0">
                <a:solidFill>
                  <a:schemeClr val="bg1">
                    <a:lumMod val="75000"/>
                  </a:schemeClr>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down)">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MockUp01">
    <p:spTree>
      <p:nvGrpSpPr>
        <p:cNvPr id="1" name=""/>
        <p:cNvGrpSpPr/>
        <p:nvPr/>
      </p:nvGrpSpPr>
      <p:grpSpPr>
        <a:xfrm>
          <a:off x="0" y="0"/>
          <a:ext cx="0" cy="0"/>
          <a:chOff x="0" y="0"/>
          <a:chExt cx="0" cy="0"/>
        </a:xfrm>
      </p:grpSpPr>
      <p:sp>
        <p:nvSpPr>
          <p:cNvPr id="20" name="Rectangle 19"/>
          <p:cNvSpPr/>
          <p:nvPr userDrawn="1"/>
        </p:nvSpPr>
        <p:spPr>
          <a:xfrm>
            <a:off x="0" y="2819400"/>
            <a:ext cx="12192000" cy="1219200"/>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ectangle 18"/>
          <p:cNvSpPr/>
          <p:nvPr userDrawn="1"/>
        </p:nvSpPr>
        <p:spPr>
          <a:xfrm>
            <a:off x="0" y="4024466"/>
            <a:ext cx="12192000" cy="2833535"/>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 name="Group 300"/>
          <p:cNvGrpSpPr/>
          <p:nvPr userDrawn="1"/>
        </p:nvGrpSpPr>
        <p:grpSpPr>
          <a:xfrm>
            <a:off x="612067" y="1635976"/>
            <a:ext cx="5176696" cy="2707424"/>
            <a:chOff x="2844800" y="1304396"/>
            <a:chExt cx="2803525" cy="1466250"/>
          </a:xfrm>
        </p:grpSpPr>
        <p:grpSp>
          <p:nvGrpSpPr>
            <p:cNvPr id="3" name="Group 44"/>
            <p:cNvGrpSpPr/>
            <p:nvPr/>
          </p:nvGrpSpPr>
          <p:grpSpPr>
            <a:xfrm>
              <a:off x="3209925" y="1304396"/>
              <a:ext cx="2073275" cy="1397000"/>
              <a:chOff x="4843457" y="992546"/>
              <a:chExt cx="2073275" cy="1397000"/>
            </a:xfrm>
          </p:grpSpPr>
          <p:sp>
            <p:nvSpPr>
              <p:cNvPr id="37" name="Freeform 12"/>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ln>
            </p:spPr>
            <p:txBody>
              <a:bodyPr vert="horz" wrap="square" lIns="91440" tIns="45720" rIns="91440" bIns="45720" numCol="1" anchor="t" anchorCtr="0" compatLnSpc="1"/>
              <a:lstStyle/>
              <a:p>
                <a:endParaRPr lang="en-US" sz="2400" dirty="0"/>
              </a:p>
            </p:txBody>
          </p:sp>
          <p:sp>
            <p:nvSpPr>
              <p:cNvPr id="38" name="Rectangle 13"/>
              <p:cNvSpPr>
                <a:spLocks noChangeArrowheads="1"/>
              </p:cNvSpPr>
              <p:nvPr/>
            </p:nvSpPr>
            <p:spPr bwMode="auto">
              <a:xfrm>
                <a:off x="4926007" y="1068746"/>
                <a:ext cx="1914525" cy="1181100"/>
              </a:xfrm>
              <a:prstGeom prst="rect">
                <a:avLst/>
              </a:prstGeom>
              <a:solidFill>
                <a:schemeClr val="bg1"/>
              </a:solidFill>
              <a:ln w="9525">
                <a:noFill/>
                <a:miter lim="800000"/>
              </a:ln>
            </p:spPr>
            <p:txBody>
              <a:bodyPr vert="horz" wrap="square" lIns="91440" tIns="45720" rIns="91440" bIns="45720" numCol="1" anchor="t" anchorCtr="0" compatLnSpc="1"/>
              <a:lstStyle/>
              <a:p>
                <a:endParaRPr lang="en-US" sz="2400" dirty="0"/>
              </a:p>
            </p:txBody>
          </p:sp>
          <p:sp>
            <p:nvSpPr>
              <p:cNvPr id="39" name="Freeform 21"/>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ln>
            </p:spPr>
            <p:txBody>
              <a:bodyPr vert="horz" wrap="square" lIns="91440" tIns="45720" rIns="91440" bIns="45720" numCol="1" anchor="t" anchorCtr="0" compatLnSpc="1"/>
              <a:lstStyle/>
              <a:p>
                <a:endParaRPr lang="en-US" sz="2400" dirty="0"/>
              </a:p>
            </p:txBody>
          </p:sp>
        </p:grpSp>
        <p:grpSp>
          <p:nvGrpSpPr>
            <p:cNvPr id="4" name="Group 43"/>
            <p:cNvGrpSpPr/>
            <p:nvPr/>
          </p:nvGrpSpPr>
          <p:grpSpPr>
            <a:xfrm>
              <a:off x="2844800" y="2648409"/>
              <a:ext cx="2803525" cy="122237"/>
              <a:chOff x="4462463" y="2425701"/>
              <a:chExt cx="2803525" cy="122237"/>
            </a:xfrm>
          </p:grpSpPr>
          <p:sp>
            <p:nvSpPr>
              <p:cNvPr id="34" name="Freeform 15"/>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ln>
            </p:spPr>
            <p:txBody>
              <a:bodyPr vert="horz" wrap="square" lIns="91440" tIns="45720" rIns="91440" bIns="45720" numCol="1" anchor="t" anchorCtr="0" compatLnSpc="1"/>
              <a:lstStyle/>
              <a:p>
                <a:endParaRPr lang="en-US" sz="2400" dirty="0"/>
              </a:p>
            </p:txBody>
          </p:sp>
          <p:sp>
            <p:nvSpPr>
              <p:cNvPr id="35" name="Freeform 16"/>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ln>
            </p:spPr>
            <p:txBody>
              <a:bodyPr vert="horz" wrap="square" lIns="91440" tIns="45720" rIns="91440" bIns="45720" numCol="1" anchor="t" anchorCtr="0" compatLnSpc="1"/>
              <a:lstStyle/>
              <a:p>
                <a:endParaRPr lang="en-US" sz="2400" dirty="0"/>
              </a:p>
            </p:txBody>
          </p:sp>
          <p:sp>
            <p:nvSpPr>
              <p:cNvPr id="36" name="Freeform 31"/>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ln>
            </p:spPr>
            <p:txBody>
              <a:bodyPr vert="horz" wrap="square" lIns="91440" tIns="45720" rIns="91440" bIns="45720" numCol="1" anchor="t" anchorCtr="0" compatLnSpc="1"/>
              <a:lstStyle/>
              <a:p>
                <a:endParaRPr lang="en-US" sz="2400" dirty="0"/>
              </a:p>
            </p:txBody>
          </p:sp>
        </p:grpSp>
      </p:grpSp>
      <p:sp>
        <p:nvSpPr>
          <p:cNvPr id="41" name="Picture Placeholder 7"/>
          <p:cNvSpPr>
            <a:spLocks noGrp="1"/>
          </p:cNvSpPr>
          <p:nvPr>
            <p:ph type="pic" sz="quarter" idx="10" hasCustomPrompt="1"/>
          </p:nvPr>
        </p:nvSpPr>
        <p:spPr>
          <a:xfrm>
            <a:off x="1438696" y="1776680"/>
            <a:ext cx="3535163" cy="2180896"/>
          </a:xfrm>
          <a:prstGeom prst="rect">
            <a:avLst/>
          </a:prstGeom>
          <a:ln>
            <a:noFill/>
          </a:ln>
        </p:spPr>
        <p:txBody>
          <a:bodyPr bIns="457200" anchor="b"/>
          <a:lstStyle>
            <a:lvl1pPr algn="ctr">
              <a:buNone/>
              <a:defRPr sz="1465">
                <a:solidFill>
                  <a:schemeClr val="tx1">
                    <a:lumMod val="50000"/>
                    <a:lumOff val="50000"/>
                  </a:schemeClr>
                </a:solidFill>
              </a:defRPr>
            </a:lvl1pPr>
          </a:lstStyle>
          <a:p>
            <a:r>
              <a:rPr lang="en-US" dirty="0"/>
              <a:t>Image Holder</a:t>
            </a:r>
          </a:p>
        </p:txBody>
      </p:sp>
      <p:sp>
        <p:nvSpPr>
          <p:cNvPr id="22" name="Title 1"/>
          <p:cNvSpPr>
            <a:spLocks noGrp="1"/>
          </p:cNvSpPr>
          <p:nvPr>
            <p:ph type="title" hasCustomPrompt="1"/>
          </p:nvPr>
        </p:nvSpPr>
        <p:spPr>
          <a:xfrm>
            <a:off x="812800" y="482600"/>
            <a:ext cx="7518400" cy="471365"/>
          </a:xfrm>
          <a:prstGeom prst="rect">
            <a:avLst/>
          </a:prstGeom>
        </p:spPr>
        <p:txBody>
          <a:bodyPr wrap="none" lIns="0" tIns="0" rIns="0" bIns="0" anchor="ctr">
            <a:noAutofit/>
          </a:bodyPr>
          <a:lstStyle>
            <a:lvl1pPr algn="l">
              <a:defRPr sz="3200" b="1" baseline="0">
                <a:solidFill>
                  <a:schemeClr val="tx1">
                    <a:lumMod val="50000"/>
                    <a:lumOff val="50000"/>
                  </a:schemeClr>
                </a:solidFill>
              </a:defRPr>
            </a:lvl1pPr>
          </a:lstStyle>
          <a:p>
            <a:r>
              <a:rPr lang="en-US" dirty="0"/>
              <a:t>Click To Edit Master Title Style</a:t>
            </a:r>
          </a:p>
        </p:txBody>
      </p:sp>
      <p:sp>
        <p:nvSpPr>
          <p:cNvPr id="23" name="Text Placeholder 3"/>
          <p:cNvSpPr>
            <a:spLocks noGrp="1"/>
          </p:cNvSpPr>
          <p:nvPr>
            <p:ph type="body" sz="half" idx="2" hasCustomPrompt="1"/>
          </p:nvPr>
        </p:nvSpPr>
        <p:spPr>
          <a:xfrm>
            <a:off x="812800" y="951922"/>
            <a:ext cx="5486400" cy="267661"/>
          </a:xfrm>
          <a:prstGeom prst="rect">
            <a:avLst/>
          </a:prstGeom>
        </p:spPr>
        <p:txBody>
          <a:bodyPr wrap="none" lIns="0" tIns="0" rIns="0" bIns="0" anchor="ctr">
            <a:noAutofit/>
          </a:bodyPr>
          <a:lstStyle>
            <a:lvl1pPr marL="0" indent="0" algn="l">
              <a:buNone/>
              <a:defRPr sz="1600" b="1" baseline="0">
                <a:solidFill>
                  <a:schemeClr val="bg1">
                    <a:lumMod val="75000"/>
                  </a:schemeClr>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down)">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MockUp02">
    <p:spTree>
      <p:nvGrpSpPr>
        <p:cNvPr id="1" name=""/>
        <p:cNvGrpSpPr/>
        <p:nvPr/>
      </p:nvGrpSpPr>
      <p:grpSpPr>
        <a:xfrm>
          <a:off x="0" y="0"/>
          <a:ext cx="0" cy="0"/>
          <a:chOff x="0" y="0"/>
          <a:chExt cx="0" cy="0"/>
        </a:xfrm>
      </p:grpSpPr>
      <p:grpSp>
        <p:nvGrpSpPr>
          <p:cNvPr id="14" name="Group 13"/>
          <p:cNvGrpSpPr/>
          <p:nvPr userDrawn="1"/>
        </p:nvGrpSpPr>
        <p:grpSpPr>
          <a:xfrm>
            <a:off x="4811183" y="1589752"/>
            <a:ext cx="2569635" cy="4785648"/>
            <a:chOff x="6140449" y="1116114"/>
            <a:chExt cx="1927226" cy="3589236"/>
          </a:xfrm>
        </p:grpSpPr>
        <p:sp>
          <p:nvSpPr>
            <p:cNvPr id="15" name="Rectangle 14"/>
            <p:cNvSpPr/>
            <p:nvPr userDrawn="1"/>
          </p:nvSpPr>
          <p:spPr>
            <a:xfrm>
              <a:off x="6211887" y="1630479"/>
              <a:ext cx="1784351" cy="25398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Freeform 5"/>
            <p:cNvSpPr>
              <a:spLocks noEditPoints="1"/>
            </p:cNvSpPr>
            <p:nvPr userDrawn="1"/>
          </p:nvSpPr>
          <p:spPr bwMode="auto">
            <a:xfrm>
              <a:off x="6140449" y="1116114"/>
              <a:ext cx="1927226" cy="3589236"/>
            </a:xfrm>
            <a:custGeom>
              <a:avLst/>
              <a:gdLst/>
              <a:ahLst/>
              <a:cxnLst>
                <a:cxn ang="0">
                  <a:pos x="440" y="1690"/>
                </a:cxn>
                <a:cxn ang="0">
                  <a:pos x="440" y="1690"/>
                </a:cxn>
                <a:cxn ang="0">
                  <a:pos x="494" y="1636"/>
                </a:cxn>
                <a:cxn ang="0">
                  <a:pos x="547" y="1690"/>
                </a:cxn>
                <a:cxn ang="0">
                  <a:pos x="547" y="1690"/>
                </a:cxn>
                <a:cxn ang="0">
                  <a:pos x="547" y="1690"/>
                </a:cxn>
                <a:cxn ang="0">
                  <a:pos x="494" y="1743"/>
                </a:cxn>
                <a:cxn ang="0">
                  <a:pos x="440" y="1690"/>
                </a:cxn>
                <a:cxn ang="0">
                  <a:pos x="440" y="1690"/>
                </a:cxn>
                <a:cxn ang="0">
                  <a:pos x="65" y="274"/>
                </a:cxn>
                <a:cxn ang="0">
                  <a:pos x="65" y="274"/>
                </a:cxn>
                <a:cxn ang="0">
                  <a:pos x="922" y="274"/>
                </a:cxn>
                <a:cxn ang="0">
                  <a:pos x="922" y="1543"/>
                </a:cxn>
                <a:cxn ang="0">
                  <a:pos x="65" y="1543"/>
                </a:cxn>
                <a:cxn ang="0">
                  <a:pos x="65" y="274"/>
                </a:cxn>
                <a:cxn ang="0">
                  <a:pos x="355" y="143"/>
                </a:cxn>
                <a:cxn ang="0">
                  <a:pos x="355" y="143"/>
                </a:cxn>
                <a:cxn ang="0">
                  <a:pos x="632" y="143"/>
                </a:cxn>
                <a:cxn ang="0">
                  <a:pos x="632" y="163"/>
                </a:cxn>
                <a:cxn ang="0">
                  <a:pos x="355" y="163"/>
                </a:cxn>
                <a:cxn ang="0">
                  <a:pos x="355" y="143"/>
                </a:cxn>
                <a:cxn ang="0">
                  <a:pos x="891" y="0"/>
                </a:cxn>
                <a:cxn ang="0">
                  <a:pos x="96" y="0"/>
                </a:cxn>
                <a:cxn ang="0">
                  <a:pos x="0" y="92"/>
                </a:cxn>
                <a:cxn ang="0">
                  <a:pos x="0" y="1748"/>
                </a:cxn>
                <a:cxn ang="0">
                  <a:pos x="96" y="1840"/>
                </a:cxn>
                <a:cxn ang="0">
                  <a:pos x="891" y="1840"/>
                </a:cxn>
                <a:cxn ang="0">
                  <a:pos x="987" y="1748"/>
                </a:cxn>
                <a:cxn ang="0">
                  <a:pos x="987" y="92"/>
                </a:cxn>
                <a:cxn ang="0">
                  <a:pos x="891" y="0"/>
                </a:cxn>
              </a:cxnLst>
              <a:rect l="0" t="0" r="r" b="b"/>
              <a:pathLst>
                <a:path w="987" h="1840">
                  <a:moveTo>
                    <a:pt x="440" y="1690"/>
                  </a:moveTo>
                  <a:cubicBezTo>
                    <a:pt x="440" y="1690"/>
                    <a:pt x="440" y="1690"/>
                    <a:pt x="440" y="1690"/>
                  </a:cubicBezTo>
                  <a:cubicBezTo>
                    <a:pt x="440" y="1660"/>
                    <a:pt x="464" y="1636"/>
                    <a:pt x="494" y="1636"/>
                  </a:cubicBezTo>
                  <a:cubicBezTo>
                    <a:pt x="523" y="1636"/>
                    <a:pt x="547" y="1660"/>
                    <a:pt x="547" y="1690"/>
                  </a:cubicBezTo>
                  <a:cubicBezTo>
                    <a:pt x="547" y="1690"/>
                    <a:pt x="547" y="1690"/>
                    <a:pt x="547" y="1690"/>
                  </a:cubicBezTo>
                  <a:cubicBezTo>
                    <a:pt x="547" y="1690"/>
                    <a:pt x="547" y="1690"/>
                    <a:pt x="547" y="1690"/>
                  </a:cubicBezTo>
                  <a:cubicBezTo>
                    <a:pt x="547" y="1719"/>
                    <a:pt x="523" y="1743"/>
                    <a:pt x="494" y="1743"/>
                  </a:cubicBezTo>
                  <a:cubicBezTo>
                    <a:pt x="464" y="1743"/>
                    <a:pt x="440" y="1719"/>
                    <a:pt x="440" y="1690"/>
                  </a:cubicBezTo>
                  <a:cubicBezTo>
                    <a:pt x="440" y="1690"/>
                    <a:pt x="440" y="1690"/>
                    <a:pt x="440" y="1690"/>
                  </a:cubicBezTo>
                  <a:moveTo>
                    <a:pt x="65" y="274"/>
                  </a:moveTo>
                  <a:cubicBezTo>
                    <a:pt x="65" y="274"/>
                    <a:pt x="65" y="274"/>
                    <a:pt x="65" y="274"/>
                  </a:cubicBezTo>
                  <a:cubicBezTo>
                    <a:pt x="922" y="274"/>
                    <a:pt x="922" y="274"/>
                    <a:pt x="922" y="274"/>
                  </a:cubicBezTo>
                  <a:cubicBezTo>
                    <a:pt x="922" y="1543"/>
                    <a:pt x="922" y="1543"/>
                    <a:pt x="922" y="1543"/>
                  </a:cubicBezTo>
                  <a:cubicBezTo>
                    <a:pt x="65" y="1543"/>
                    <a:pt x="65" y="1543"/>
                    <a:pt x="65" y="1543"/>
                  </a:cubicBezTo>
                  <a:cubicBezTo>
                    <a:pt x="65" y="274"/>
                    <a:pt x="65" y="274"/>
                    <a:pt x="65" y="274"/>
                  </a:cubicBezTo>
                  <a:moveTo>
                    <a:pt x="355" y="143"/>
                  </a:moveTo>
                  <a:cubicBezTo>
                    <a:pt x="355" y="143"/>
                    <a:pt x="355" y="143"/>
                    <a:pt x="355" y="143"/>
                  </a:cubicBezTo>
                  <a:cubicBezTo>
                    <a:pt x="632" y="143"/>
                    <a:pt x="632" y="143"/>
                    <a:pt x="632" y="143"/>
                  </a:cubicBezTo>
                  <a:cubicBezTo>
                    <a:pt x="632" y="163"/>
                    <a:pt x="632" y="163"/>
                    <a:pt x="632" y="163"/>
                  </a:cubicBezTo>
                  <a:cubicBezTo>
                    <a:pt x="355" y="163"/>
                    <a:pt x="355" y="163"/>
                    <a:pt x="355" y="163"/>
                  </a:cubicBezTo>
                  <a:cubicBezTo>
                    <a:pt x="355" y="143"/>
                    <a:pt x="355" y="143"/>
                    <a:pt x="355" y="143"/>
                  </a:cubicBezTo>
                  <a:moveTo>
                    <a:pt x="891" y="0"/>
                  </a:moveTo>
                  <a:cubicBezTo>
                    <a:pt x="96" y="0"/>
                    <a:pt x="96" y="0"/>
                    <a:pt x="96" y="0"/>
                  </a:cubicBezTo>
                  <a:cubicBezTo>
                    <a:pt x="43" y="0"/>
                    <a:pt x="0" y="42"/>
                    <a:pt x="0" y="92"/>
                  </a:cubicBezTo>
                  <a:cubicBezTo>
                    <a:pt x="0" y="1748"/>
                    <a:pt x="0" y="1748"/>
                    <a:pt x="0" y="1748"/>
                  </a:cubicBezTo>
                  <a:cubicBezTo>
                    <a:pt x="0" y="1798"/>
                    <a:pt x="43" y="1840"/>
                    <a:pt x="96" y="1840"/>
                  </a:cubicBezTo>
                  <a:cubicBezTo>
                    <a:pt x="891" y="1840"/>
                    <a:pt x="891" y="1840"/>
                    <a:pt x="891" y="1840"/>
                  </a:cubicBezTo>
                  <a:cubicBezTo>
                    <a:pt x="944" y="1840"/>
                    <a:pt x="987" y="1798"/>
                    <a:pt x="987" y="1748"/>
                  </a:cubicBezTo>
                  <a:cubicBezTo>
                    <a:pt x="987" y="92"/>
                    <a:pt x="987" y="92"/>
                    <a:pt x="987" y="92"/>
                  </a:cubicBezTo>
                  <a:cubicBezTo>
                    <a:pt x="987" y="41"/>
                    <a:pt x="944" y="0"/>
                    <a:pt x="891" y="0"/>
                  </a:cubicBezTo>
                </a:path>
              </a:pathLst>
            </a:custGeom>
            <a:solidFill>
              <a:srgbClr val="7F8183"/>
            </a:solidFill>
            <a:ln w="9525">
              <a:noFill/>
              <a:round/>
            </a:ln>
          </p:spPr>
          <p:txBody>
            <a:bodyPr vert="horz" wrap="square" lIns="91440" tIns="45720" rIns="91440" bIns="45720" numCol="1" anchor="t" anchorCtr="0" compatLnSpc="1"/>
            <a:lstStyle/>
            <a:p>
              <a:pPr rtl="0"/>
              <a:endParaRPr lang="en-US" sz="2400" dirty="0"/>
            </a:p>
          </p:txBody>
        </p:sp>
      </p:grpSp>
      <p:sp>
        <p:nvSpPr>
          <p:cNvPr id="20" name="Picture Placeholder 7"/>
          <p:cNvSpPr>
            <a:spLocks noGrp="1"/>
          </p:cNvSpPr>
          <p:nvPr>
            <p:ph type="pic" sz="quarter" idx="10" hasCustomPrompt="1"/>
          </p:nvPr>
        </p:nvSpPr>
        <p:spPr>
          <a:xfrm>
            <a:off x="4978400" y="2267106"/>
            <a:ext cx="2235200" cy="3386444"/>
          </a:xfrm>
          <a:prstGeom prst="rect">
            <a:avLst/>
          </a:prstGeom>
          <a:ln>
            <a:noFill/>
          </a:ln>
        </p:spPr>
        <p:txBody>
          <a:bodyPr bIns="457200" anchor="b"/>
          <a:lstStyle>
            <a:lvl1pPr algn="ctr">
              <a:buNone/>
              <a:defRPr sz="1465">
                <a:solidFill>
                  <a:schemeClr val="tx1">
                    <a:lumMod val="50000"/>
                    <a:lumOff val="50000"/>
                  </a:schemeClr>
                </a:solidFill>
              </a:defRPr>
            </a:lvl1pPr>
          </a:lstStyle>
          <a:p>
            <a:r>
              <a:rPr lang="en-US" dirty="0"/>
              <a:t>Image Holder</a:t>
            </a:r>
          </a:p>
        </p:txBody>
      </p:sp>
      <p:sp>
        <p:nvSpPr>
          <p:cNvPr id="12" name="Title 1"/>
          <p:cNvSpPr>
            <a:spLocks noGrp="1"/>
          </p:cNvSpPr>
          <p:nvPr>
            <p:ph type="title" hasCustomPrompt="1"/>
          </p:nvPr>
        </p:nvSpPr>
        <p:spPr>
          <a:xfrm>
            <a:off x="812800" y="482600"/>
            <a:ext cx="7518400" cy="471365"/>
          </a:xfrm>
          <a:prstGeom prst="rect">
            <a:avLst/>
          </a:prstGeom>
        </p:spPr>
        <p:txBody>
          <a:bodyPr wrap="none" lIns="0" tIns="0" rIns="0" bIns="0" anchor="ctr">
            <a:noAutofit/>
          </a:bodyPr>
          <a:lstStyle>
            <a:lvl1pPr algn="l">
              <a:defRPr sz="3200" b="1" baseline="0">
                <a:solidFill>
                  <a:schemeClr val="tx1">
                    <a:lumMod val="50000"/>
                    <a:lumOff val="50000"/>
                  </a:schemeClr>
                </a:solidFill>
              </a:defRPr>
            </a:lvl1pPr>
          </a:lstStyle>
          <a:p>
            <a:r>
              <a:rPr lang="en-US" dirty="0"/>
              <a:t>Click To Edit Master Title Style</a:t>
            </a:r>
          </a:p>
        </p:txBody>
      </p:sp>
      <p:sp>
        <p:nvSpPr>
          <p:cNvPr id="13" name="Text Placeholder 3"/>
          <p:cNvSpPr>
            <a:spLocks noGrp="1"/>
          </p:cNvSpPr>
          <p:nvPr>
            <p:ph type="body" sz="half" idx="2" hasCustomPrompt="1"/>
          </p:nvPr>
        </p:nvSpPr>
        <p:spPr>
          <a:xfrm>
            <a:off x="812800" y="951922"/>
            <a:ext cx="5486400" cy="267661"/>
          </a:xfrm>
          <a:prstGeom prst="rect">
            <a:avLst/>
          </a:prstGeom>
        </p:spPr>
        <p:txBody>
          <a:bodyPr wrap="none" lIns="0" tIns="0" rIns="0" bIns="0" anchor="ctr">
            <a:noAutofit/>
          </a:bodyPr>
          <a:lstStyle>
            <a:lvl1pPr marL="0" indent="0" algn="l">
              <a:buNone/>
              <a:defRPr sz="1600" b="1" baseline="0">
                <a:solidFill>
                  <a:schemeClr val="bg1">
                    <a:lumMod val="75000"/>
                  </a:schemeClr>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41" y="1122618"/>
            <a:ext cx="9144848" cy="2388141"/>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141" y="3602854"/>
            <a:ext cx="9144848" cy="16561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9505"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E72A52D-B0CC-43D6-B25E-6FB176D413C7}" type="datetime1">
              <a:rPr lang="zh-CN" altLang="en-US" smtClean="0"/>
              <a:t>2018/12/23</a:t>
            </a:fld>
            <a:endParaRPr lang="zh-CN" altLang="en-US"/>
          </a:p>
        </p:txBody>
      </p:sp>
      <p:sp>
        <p:nvSpPr>
          <p:cNvPr id="5" name="页脚占位符 4"/>
          <p:cNvSpPr>
            <a:spLocks noGrp="1"/>
          </p:cNvSpPr>
          <p:nvPr>
            <p:ph type="ftr" sz="quarter" idx="11"/>
          </p:nvPr>
        </p:nvSpPr>
        <p:spPr/>
        <p:txBody>
          <a:bodyPr/>
          <a:lstStyle/>
          <a:p>
            <a:r>
              <a:rPr lang="en-US" altLang="zh-CN"/>
              <a:t>PRD2018-G06</a:t>
            </a:r>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6785190-4D97-4B3D-B06E-7ACCE8DB3D57}" type="datetime1">
              <a:rPr lang="zh-CN" altLang="en-US" smtClean="0"/>
              <a:t>2018/12/23</a:t>
            </a:fld>
            <a:endParaRPr lang="zh-CN" altLang="en-US"/>
          </a:p>
        </p:txBody>
      </p:sp>
      <p:sp>
        <p:nvSpPr>
          <p:cNvPr id="8" name="页脚占位符 7"/>
          <p:cNvSpPr>
            <a:spLocks noGrp="1"/>
          </p:cNvSpPr>
          <p:nvPr>
            <p:ph type="ftr" sz="quarter" idx="11"/>
          </p:nvPr>
        </p:nvSpPr>
        <p:spPr/>
        <p:txBody>
          <a:bodyPr/>
          <a:lstStyle/>
          <a:p>
            <a:r>
              <a:rPr lang="en-US" altLang="zh-CN"/>
              <a:t>PRD2018-G06</a:t>
            </a:r>
            <a:endParaRPr lang="zh-CN" altLang="en-US"/>
          </a:p>
        </p:txBody>
      </p:sp>
      <p:sp>
        <p:nvSpPr>
          <p:cNvPr id="9" name="灯片编号占位符 8"/>
          <p:cNvSpPr>
            <a:spLocks noGrp="1"/>
          </p:cNvSpPr>
          <p:nvPr>
            <p:ph type="sldNum" sz="quarter" idx="12"/>
          </p:nvPr>
        </p:nvSpPr>
        <p:spPr/>
        <p:txBody>
          <a:bodyPr/>
          <a:lstStyle/>
          <a:p>
            <a:fld id="{06ABA5CD-7A95-40B8-90D9-C5B6B6D9B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5FC3009-E854-4CC9-B4F6-AF6A6EFA2828}" type="datetime1">
              <a:rPr lang="zh-CN" altLang="en-US" smtClean="0"/>
              <a:t>2018/12/23</a:t>
            </a:fld>
            <a:endParaRPr lang="zh-CN" altLang="en-US"/>
          </a:p>
        </p:txBody>
      </p:sp>
      <p:sp>
        <p:nvSpPr>
          <p:cNvPr id="4" name="页脚占位符 3"/>
          <p:cNvSpPr>
            <a:spLocks noGrp="1"/>
          </p:cNvSpPr>
          <p:nvPr>
            <p:ph type="ftr" sz="quarter" idx="11"/>
          </p:nvPr>
        </p:nvSpPr>
        <p:spPr/>
        <p:txBody>
          <a:bodyPr/>
          <a:lstStyle/>
          <a:p>
            <a:r>
              <a:rPr lang="en-US" altLang="zh-CN"/>
              <a:t>PRD2018-G06</a:t>
            </a:r>
            <a:endParaRPr lang="zh-CN" altLang="en-US"/>
          </a:p>
        </p:txBody>
      </p:sp>
      <p:sp>
        <p:nvSpPr>
          <p:cNvPr id="5" name="灯片编号占位符 4"/>
          <p:cNvSpPr>
            <a:spLocks noGrp="1"/>
          </p:cNvSpPr>
          <p:nvPr>
            <p:ph type="sldNum" sz="quarter" idx="12"/>
          </p:nvPr>
        </p:nvSpPr>
        <p:spPr/>
        <p:txBody>
          <a:bodyPr/>
          <a:lstStyle/>
          <a:p>
            <a:fld id="{06ABA5CD-7A95-40B8-90D9-C5B6B6D9B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E6B0B57-2561-47CC-BDBB-90B25C0E8127}" type="datetime1">
              <a:rPr lang="zh-CN" altLang="en-US" smtClean="0"/>
              <a:t>2018/12/23</a:t>
            </a:fld>
            <a:endParaRPr lang="zh-CN" altLang="en-US"/>
          </a:p>
        </p:txBody>
      </p:sp>
      <p:sp>
        <p:nvSpPr>
          <p:cNvPr id="3" name="页脚占位符 2"/>
          <p:cNvSpPr>
            <a:spLocks noGrp="1"/>
          </p:cNvSpPr>
          <p:nvPr>
            <p:ph type="ftr" sz="quarter" idx="11"/>
          </p:nvPr>
        </p:nvSpPr>
        <p:spPr/>
        <p:txBody>
          <a:bodyPr/>
          <a:lstStyle/>
          <a:p>
            <a:r>
              <a:rPr lang="en-US" altLang="zh-CN"/>
              <a:t>PRD2018-G06</a:t>
            </a:r>
            <a:endParaRPr lang="zh-CN" altLang="en-US"/>
          </a:p>
        </p:txBody>
      </p:sp>
      <p:sp>
        <p:nvSpPr>
          <p:cNvPr id="4" name="灯片编号占位符 3"/>
          <p:cNvSpPr>
            <a:spLocks noGrp="1"/>
          </p:cNvSpPr>
          <p:nvPr>
            <p:ph type="sldNum" sz="quarter" idx="12"/>
          </p:nvPr>
        </p:nvSpPr>
        <p:spPr/>
        <p:txBody>
          <a:bodyPr/>
          <a:lstStyle/>
          <a:p>
            <a:fld id="{06ABA5CD-7A95-40B8-90D9-C5B6B6D9B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4A8F00A-0F59-4CB3-9CF0-B8590A96082C}" type="datetime1">
              <a:rPr lang="zh-CN" altLang="en-US" smtClean="0"/>
              <a:t>2018/12/23</a:t>
            </a:fld>
            <a:endParaRPr lang="zh-CN" altLang="en-US"/>
          </a:p>
        </p:txBody>
      </p:sp>
      <p:sp>
        <p:nvSpPr>
          <p:cNvPr id="6" name="页脚占位符 5"/>
          <p:cNvSpPr>
            <a:spLocks noGrp="1"/>
          </p:cNvSpPr>
          <p:nvPr>
            <p:ph type="ftr" sz="quarter" idx="11"/>
          </p:nvPr>
        </p:nvSpPr>
        <p:spPr/>
        <p:txBody>
          <a:bodyPr/>
          <a:lstStyle/>
          <a:p>
            <a:r>
              <a:rPr lang="en-US" altLang="zh-CN"/>
              <a:t>PRD2018-G06</a:t>
            </a:r>
            <a:endParaRPr lang="zh-CN" altLang="en-US"/>
          </a:p>
        </p:txBody>
      </p:sp>
      <p:sp>
        <p:nvSpPr>
          <p:cNvPr id="7" name="灯片编号占位符 6"/>
          <p:cNvSpPr>
            <a:spLocks noGrp="1"/>
          </p:cNvSpPr>
          <p:nvPr>
            <p:ph type="sldNum" sz="quarter" idx="12"/>
          </p:nvPr>
        </p:nvSpPr>
        <p:spPr/>
        <p:txBody>
          <a:bodyPr/>
          <a:lstStyle/>
          <a:p>
            <a:fld id="{06ABA5CD-7A95-40B8-90D9-C5B6B6D9B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7D7360F-5096-4E7C-947A-B9672F6459E6}" type="datetime1">
              <a:rPr lang="zh-CN" altLang="en-US" smtClean="0"/>
              <a:t>2018/12/23</a:t>
            </a:fld>
            <a:endParaRPr lang="zh-CN" altLang="en-US"/>
          </a:p>
        </p:txBody>
      </p:sp>
      <p:sp>
        <p:nvSpPr>
          <p:cNvPr id="6" name="页脚占位符 5"/>
          <p:cNvSpPr>
            <a:spLocks noGrp="1"/>
          </p:cNvSpPr>
          <p:nvPr>
            <p:ph type="ftr" sz="quarter" idx="11"/>
          </p:nvPr>
        </p:nvSpPr>
        <p:spPr/>
        <p:txBody>
          <a:bodyPr/>
          <a:lstStyle/>
          <a:p>
            <a:r>
              <a:rPr lang="en-US" altLang="zh-CN"/>
              <a:t>PRD2018-G06</a:t>
            </a:r>
            <a:endParaRPr lang="zh-CN" altLang="en-US"/>
          </a:p>
        </p:txBody>
      </p:sp>
      <p:sp>
        <p:nvSpPr>
          <p:cNvPr id="7" name="灯片编号占位符 6"/>
          <p:cNvSpPr>
            <a:spLocks noGrp="1"/>
          </p:cNvSpPr>
          <p:nvPr>
            <p:ph type="sldNum" sz="quarter" idx="12"/>
          </p:nvPr>
        </p:nvSpPr>
        <p:spPr/>
        <p:txBody>
          <a:bodyPr/>
          <a:lstStyle/>
          <a:p>
            <a:fld id="{06ABA5CD-7A95-40B8-90D9-C5B6B6D9B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5.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hyperlink" Target="http://ibaotu.com/ppt/"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F4ADDE-0F49-484A-A964-CBF1A75B1914}" type="datetime1">
              <a:rPr lang="zh-CN" altLang="en-US" smtClean="0"/>
              <a:t>2018/12/23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PRD2018-G06</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ABA5CD-7A95-40B8-90D9-C5B6B6D9B41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0"/>
            <a:ext cx="10515224" cy="13246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389" y="6356747"/>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C812290C-1AAA-47BF-ACC2-8C1CC30E1D16}" type="datetime1">
              <a:rPr lang="zh-CN" altLang="en-US" smtClean="0"/>
              <a:t>2018/12/23</a:t>
            </a:fld>
            <a:endParaRPr lang="zh-CN" altLang="en-US"/>
          </a:p>
        </p:txBody>
      </p:sp>
      <p:sp>
        <p:nvSpPr>
          <p:cNvPr id="5" name="页脚占位符 4"/>
          <p:cNvSpPr>
            <a:spLocks noGrp="1"/>
          </p:cNvSpPr>
          <p:nvPr>
            <p:ph type="ftr" sz="quarter" idx="3"/>
          </p:nvPr>
        </p:nvSpPr>
        <p:spPr>
          <a:xfrm>
            <a:off x="4038413" y="6356747"/>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r>
              <a:rPr lang="en-US" altLang="zh-CN"/>
              <a:t>PRD2018-G06</a:t>
            </a:r>
            <a:endParaRPr lang="zh-CN" altLang="en-US"/>
          </a:p>
        </p:txBody>
      </p:sp>
      <p:sp>
        <p:nvSpPr>
          <p:cNvPr id="6" name="灯片编号占位符 5"/>
          <p:cNvSpPr>
            <a:spLocks noGrp="1"/>
          </p:cNvSpPr>
          <p:nvPr>
            <p:ph type="sldNum" sz="quarter" idx="4"/>
          </p:nvPr>
        </p:nvSpPr>
        <p:spPr>
          <a:xfrm>
            <a:off x="8611166" y="6356747"/>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3E01EE5D-26FB-46D5-A381-ECFB35BF1D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文本框 1">
            <a:hlinkClick r:id="rId14"/>
          </p:cNvPr>
          <p:cNvSpPr txBox="1"/>
          <p:nvPr userDrawn="1"/>
        </p:nvSpPr>
        <p:spPr>
          <a:xfrm>
            <a:off x="4318000" y="2971800"/>
            <a:ext cx="3556000" cy="2298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p:txStyles>
    <p:titleStyle>
      <a:lvl1pPr algn="l" defTabSz="1218565" rtl="0" eaLnBrk="1" latinLnBrk="0" hangingPunct="1">
        <a:spcBef>
          <a:spcPct val="0"/>
        </a:spcBef>
        <a:buNone/>
        <a:defRPr sz="3735" b="1" kern="1200">
          <a:solidFill>
            <a:schemeClr val="tx1">
              <a:lumMod val="50000"/>
              <a:lumOff val="50000"/>
            </a:schemeClr>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None/>
        <a:defRPr sz="4265" kern="1200">
          <a:solidFill>
            <a:schemeClr val="bg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9" name="TextBox 26"/>
          <p:cNvSpPr txBox="1"/>
          <p:nvPr/>
        </p:nvSpPr>
        <p:spPr>
          <a:xfrm>
            <a:off x="2766912" y="3042059"/>
            <a:ext cx="7117654" cy="830997"/>
          </a:xfrm>
          <a:prstGeom prst="rect">
            <a:avLst/>
          </a:prstGeom>
          <a:noFill/>
        </p:spPr>
        <p:txBody>
          <a:bodyPr wrap="none" rtlCol="0">
            <a:spAutoFit/>
          </a:bodyPr>
          <a:lstStyle/>
          <a:p>
            <a:pPr defTabSz="1218565"/>
            <a:r>
              <a:rPr lang="en-US" altLang="zh-CN" sz="4800" b="1" dirty="0">
                <a:solidFill>
                  <a:prstClr val="black">
                    <a:lumMod val="75000"/>
                    <a:lumOff val="25000"/>
                  </a:prstClr>
                </a:solidFill>
                <a:ea typeface="微软雅黑" panose="020B0503020204020204" pitchFamily="34" charset="-122"/>
              </a:rPr>
              <a:t>UML</a:t>
            </a:r>
            <a:r>
              <a:rPr lang="zh-CN" altLang="en-US" sz="4800" b="1" dirty="0">
                <a:solidFill>
                  <a:prstClr val="black">
                    <a:lumMod val="75000"/>
                    <a:lumOff val="25000"/>
                  </a:prstClr>
                </a:solidFill>
                <a:ea typeface="微软雅黑" panose="020B0503020204020204" pitchFamily="34" charset="-122"/>
              </a:rPr>
              <a:t>综合应用</a:t>
            </a:r>
            <a:r>
              <a:rPr lang="en-US" altLang="zh-CN" sz="4800" b="1" dirty="0">
                <a:solidFill>
                  <a:prstClr val="black">
                    <a:lumMod val="75000"/>
                    <a:lumOff val="25000"/>
                  </a:prstClr>
                </a:solidFill>
                <a:ea typeface="微软雅黑" panose="020B0503020204020204" pitchFamily="34" charset="-122"/>
              </a:rPr>
              <a:t>&amp;</a:t>
            </a:r>
            <a:r>
              <a:rPr lang="zh-CN" altLang="en-US" sz="4800" b="1" dirty="0">
                <a:solidFill>
                  <a:prstClr val="black">
                    <a:lumMod val="75000"/>
                    <a:lumOff val="25000"/>
                  </a:prstClr>
                </a:solidFill>
                <a:ea typeface="微软雅黑" panose="020B0503020204020204" pitchFamily="34" charset="-122"/>
              </a:rPr>
              <a:t>问题解答</a:t>
            </a:r>
          </a:p>
        </p:txBody>
      </p:sp>
      <p:sp>
        <p:nvSpPr>
          <p:cNvPr id="12" name="TextBox 12"/>
          <p:cNvSpPr txBox="1"/>
          <p:nvPr/>
        </p:nvSpPr>
        <p:spPr>
          <a:xfrm>
            <a:off x="4283645" y="1472399"/>
            <a:ext cx="3624710" cy="1569660"/>
          </a:xfrm>
          <a:prstGeom prst="rect">
            <a:avLst/>
          </a:prstGeom>
          <a:noFill/>
        </p:spPr>
        <p:txBody>
          <a:bodyPr wrap="none" rtlCol="0">
            <a:spAutoFit/>
          </a:bodyPr>
          <a:lstStyle/>
          <a:p>
            <a:pPr defTabSz="1218565"/>
            <a:r>
              <a:rPr lang="en-US" altLang="zh-CN" sz="9600" b="1" spc="-400" dirty="0">
                <a:solidFill>
                  <a:schemeClr val="bg2">
                    <a:lumMod val="50000"/>
                  </a:schemeClr>
                </a:solidFill>
                <a:effectLst>
                  <a:innerShdw blurRad="63500" dist="50800" dir="18900000">
                    <a:prstClr val="black">
                      <a:alpha val="50000"/>
                    </a:prstClr>
                  </a:innerShdw>
                </a:effectLst>
                <a:latin typeface="Agency FB" pitchFamily="34" charset="0"/>
                <a:ea typeface="宋体" panose="02010600030101010101" pitchFamily="2" charset="-122"/>
              </a:rPr>
              <a:t>PRD-G06</a:t>
            </a:r>
          </a:p>
        </p:txBody>
      </p:sp>
      <p:pic>
        <p:nvPicPr>
          <p:cNvPr id="6" name="July - My Sou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8213" y="-749300"/>
            <a:ext cx="609600" cy="609600"/>
          </a:xfrm>
          <a:prstGeom prst="rect">
            <a:avLst/>
          </a:prstGeom>
        </p:spPr>
      </p:pic>
      <p:sp>
        <p:nvSpPr>
          <p:cNvPr id="5" name="矩形 4">
            <a:extLst>
              <a:ext uri="{FF2B5EF4-FFF2-40B4-BE49-F238E27FC236}">
                <a16:creationId xmlns:a16="http://schemas.microsoft.com/office/drawing/2014/main" id="{A56C9BB8-E5FC-41CD-BF3B-442551F5A99E}"/>
              </a:ext>
            </a:extLst>
          </p:cNvPr>
          <p:cNvSpPr/>
          <p:nvPr/>
        </p:nvSpPr>
        <p:spPr>
          <a:xfrm>
            <a:off x="3741762" y="4817467"/>
            <a:ext cx="5167953" cy="707886"/>
          </a:xfrm>
          <a:prstGeom prst="rect">
            <a:avLst/>
          </a:prstGeom>
        </p:spPr>
        <p:txBody>
          <a:bodyPr wrap="square">
            <a:spAutoFit/>
          </a:bodyPr>
          <a:lstStyle/>
          <a:p>
            <a:pPr algn="ctr"/>
            <a:r>
              <a:rPr lang="zh-CN" altLang="en-US" sz="2000" b="1" dirty="0">
                <a:ea typeface="微软雅黑" panose="020B0503020204020204" pitchFamily="34" charset="-122"/>
              </a:rPr>
              <a:t>组长：赵豪杰</a:t>
            </a:r>
          </a:p>
          <a:p>
            <a:pPr algn="ctr"/>
            <a:r>
              <a:rPr lang="zh-CN" altLang="en-US" sz="2000" b="1" dirty="0">
                <a:ea typeface="微软雅黑" panose="020B0503020204020204" pitchFamily="34" charset="-122"/>
              </a:rPr>
              <a:t>组员：罗培铖，苏碧青，郑丞钧，张嘉诚</a:t>
            </a:r>
          </a:p>
        </p:txBody>
      </p:sp>
      <p:sp>
        <p:nvSpPr>
          <p:cNvPr id="2" name="日期占位符 1">
            <a:extLst>
              <a:ext uri="{FF2B5EF4-FFF2-40B4-BE49-F238E27FC236}">
                <a16:creationId xmlns:a16="http://schemas.microsoft.com/office/drawing/2014/main" id="{66152846-A9CC-48FF-8460-22106E102550}"/>
              </a:ext>
            </a:extLst>
          </p:cNvPr>
          <p:cNvSpPr>
            <a:spLocks noGrp="1"/>
          </p:cNvSpPr>
          <p:nvPr>
            <p:ph type="dt" sz="half" idx="10"/>
          </p:nvPr>
        </p:nvSpPr>
        <p:spPr/>
        <p:txBody>
          <a:bodyPr/>
          <a:lstStyle/>
          <a:p>
            <a:fld id="{05C2CDE1-1381-4C9A-B683-05EDFA3DB281}" type="datetime1">
              <a:rPr lang="zh-CN" altLang="en-US" smtClean="0"/>
              <a:t>2018/12/23</a:t>
            </a:fld>
            <a:endParaRPr lang="zh-CN" altLang="en-US"/>
          </a:p>
        </p:txBody>
      </p:sp>
      <p:sp>
        <p:nvSpPr>
          <p:cNvPr id="3" name="页脚占位符 2">
            <a:extLst>
              <a:ext uri="{FF2B5EF4-FFF2-40B4-BE49-F238E27FC236}">
                <a16:creationId xmlns:a16="http://schemas.microsoft.com/office/drawing/2014/main" id="{983BEB92-F6A3-4882-B5A4-580793C40783}"/>
              </a:ext>
            </a:extLst>
          </p:cNvPr>
          <p:cNvSpPr>
            <a:spLocks noGrp="1"/>
          </p:cNvSpPr>
          <p:nvPr>
            <p:ph type="ftr" sz="quarter" idx="11"/>
          </p:nvPr>
        </p:nvSpPr>
        <p:spPr/>
        <p:txBody>
          <a:bodyPr/>
          <a:lstStyle/>
          <a:p>
            <a:r>
              <a:rPr lang="en-US" altLang="zh-CN"/>
              <a:t>PRD2018-G06</a:t>
            </a:r>
            <a:endParaRPr lang="zh-CN" altLang="en-US"/>
          </a:p>
        </p:txBody>
      </p:sp>
      <p:sp>
        <p:nvSpPr>
          <p:cNvPr id="7" name="灯片编号占位符 6">
            <a:extLst>
              <a:ext uri="{FF2B5EF4-FFF2-40B4-BE49-F238E27FC236}">
                <a16:creationId xmlns:a16="http://schemas.microsoft.com/office/drawing/2014/main" id="{B72E6878-C382-43D9-B2F8-6FF4748AA886}"/>
              </a:ext>
            </a:extLst>
          </p:cNvPr>
          <p:cNvSpPr>
            <a:spLocks noGrp="1"/>
          </p:cNvSpPr>
          <p:nvPr>
            <p:ph type="sldNum" sz="quarter" idx="12"/>
          </p:nvPr>
        </p:nvSpPr>
        <p:spPr/>
        <p:txBody>
          <a:bodyPr/>
          <a:lstStyle/>
          <a:p>
            <a:fld id="{06ABA5CD-7A95-40B8-90D9-C5B6B6D9B417}" type="slidenum">
              <a:rPr lang="zh-CN" altLang="en-US" smtClean="0"/>
              <a:t>1</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a:t>PRD2018-G06</a:t>
            </a:r>
            <a:endParaRPr lang="zh-CN" altLang="en-US"/>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10</a:t>
            </a:fld>
            <a:endParaRPr lang="zh-CN" altLang="en-US"/>
          </a:p>
        </p:txBody>
      </p:sp>
      <p:sp>
        <p:nvSpPr>
          <p:cNvPr id="15" name="文本框 14">
            <a:extLst>
              <a:ext uri="{FF2B5EF4-FFF2-40B4-BE49-F238E27FC236}">
                <a16:creationId xmlns:a16="http://schemas.microsoft.com/office/drawing/2014/main" id="{3AF6BD19-AD9A-4E10-8FAC-A68A5FC5A164}"/>
              </a:ext>
            </a:extLst>
          </p:cNvPr>
          <p:cNvSpPr txBox="1"/>
          <p:nvPr/>
        </p:nvSpPr>
        <p:spPr>
          <a:xfrm>
            <a:off x="-319049" y="214555"/>
            <a:ext cx="4207336" cy="52322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mn-ea"/>
                <a:cs typeface="+mn-ea"/>
                <a:sym typeface="+mn-lt"/>
              </a:rPr>
              <a:t>01 </a:t>
            </a:r>
            <a:r>
              <a:rPr lang="zh-CN" altLang="en-US" sz="2800" b="1" dirty="0">
                <a:solidFill>
                  <a:prstClr val="black"/>
                </a:solidFill>
                <a:latin typeface="+mn-ea"/>
                <a:cs typeface="+mn-ea"/>
                <a:sym typeface="+mn-lt"/>
              </a:rPr>
              <a:t>逻辑视图 </a:t>
            </a:r>
            <a:r>
              <a:rPr lang="zh-CN" altLang="en-US" b="1" dirty="0">
                <a:solidFill>
                  <a:prstClr val="black"/>
                </a:solidFill>
                <a:latin typeface="+mn-ea"/>
                <a:cs typeface="+mn-ea"/>
                <a:sym typeface="+mn-lt"/>
              </a:rPr>
              <a:t>分解方法</a:t>
            </a:r>
            <a:endParaRPr lang="zh-CN" altLang="en-US" sz="2800" b="1" dirty="0">
              <a:solidFill>
                <a:prstClr val="black"/>
              </a:solidFill>
              <a:latin typeface="+mn-ea"/>
              <a:cs typeface="+mn-ea"/>
              <a:sym typeface="+mn-lt"/>
            </a:endParaRPr>
          </a:p>
        </p:txBody>
      </p:sp>
      <p:sp>
        <p:nvSpPr>
          <p:cNvPr id="7" name="矩形 6">
            <a:extLst>
              <a:ext uri="{FF2B5EF4-FFF2-40B4-BE49-F238E27FC236}">
                <a16:creationId xmlns:a16="http://schemas.microsoft.com/office/drawing/2014/main" id="{07705E42-FB4F-4F43-A9C8-044AAB10A743}"/>
              </a:ext>
            </a:extLst>
          </p:cNvPr>
          <p:cNvSpPr/>
          <p:nvPr/>
        </p:nvSpPr>
        <p:spPr>
          <a:xfrm>
            <a:off x="1440493" y="1250081"/>
            <a:ext cx="9548486" cy="4413772"/>
          </a:xfrm>
          <a:prstGeom prst="rect">
            <a:avLst/>
          </a:prstGeom>
        </p:spPr>
        <p:txBody>
          <a:bodyPr wrap="square">
            <a:spAutoFit/>
          </a:bodyPr>
          <a:lstStyle/>
          <a:p>
            <a:pPr>
              <a:lnSpc>
                <a:spcPct val="130000"/>
              </a:lnSpc>
            </a:pPr>
            <a:r>
              <a:rPr lang="en-US" altLang="zh-CN" sz="2800" dirty="0">
                <a:solidFill>
                  <a:srgbClr val="FF0000"/>
                </a:solidFill>
                <a:ea typeface="微软雅黑" panose="020B0503020204020204" pitchFamily="34" charset="-122"/>
              </a:rPr>
              <a:t>1-  </a:t>
            </a:r>
            <a:r>
              <a:rPr lang="zh-CN" altLang="zh-CN" sz="2800" dirty="0">
                <a:solidFill>
                  <a:srgbClr val="FF0000"/>
                </a:solidFill>
                <a:ea typeface="微软雅黑" panose="020B0503020204020204" pitchFamily="34" charset="-122"/>
              </a:rPr>
              <a:t>类图和类模板</a:t>
            </a:r>
          </a:p>
          <a:p>
            <a:pPr>
              <a:lnSpc>
                <a:spcPct val="130000"/>
              </a:lnSpc>
            </a:pPr>
            <a:r>
              <a:rPr lang="zh-CN" altLang="zh-CN" sz="2800" dirty="0">
                <a:ea typeface="微软雅黑" panose="020B0503020204020204" pitchFamily="34" charset="-122"/>
                <a:sym typeface="宋体" panose="02010600030101010101" pitchFamily="2" charset="-122"/>
              </a:rPr>
              <a:t>    </a:t>
            </a:r>
            <a:r>
              <a:rPr lang="zh-CN" altLang="zh-CN" sz="2400" dirty="0">
                <a:ea typeface="微软雅黑" panose="020B0503020204020204" pitchFamily="34" charset="-122"/>
                <a:sym typeface="宋体" panose="02010600030101010101" pitchFamily="2" charset="-122"/>
              </a:rPr>
              <a:t>类图用来显示一个类的集合和它们的逻辑关系：关联、使用、组合、继承等等。相似的类可以划分成类集合。类模板关注于单个类，它们强调主要的类操作，并且识别关键的对象特征。如果需要定义对象的内部行为，则使用状态转换图或状态图来完成。</a:t>
            </a:r>
            <a:endParaRPr lang="en-US" altLang="zh-CN" sz="2400" dirty="0">
              <a:ea typeface="微软雅黑" panose="020B0503020204020204" pitchFamily="34" charset="-122"/>
              <a:sym typeface="宋体" panose="02010600030101010101" pitchFamily="2" charset="-122"/>
            </a:endParaRPr>
          </a:p>
          <a:p>
            <a:pPr>
              <a:lnSpc>
                <a:spcPct val="130000"/>
              </a:lnSpc>
            </a:pPr>
            <a:endParaRPr lang="en-US" altLang="zh-CN" sz="1100" dirty="0">
              <a:ea typeface="微软雅黑" panose="020B0503020204020204" pitchFamily="34" charset="-122"/>
            </a:endParaRPr>
          </a:p>
          <a:p>
            <a:pPr>
              <a:lnSpc>
                <a:spcPct val="130000"/>
              </a:lnSpc>
            </a:pPr>
            <a:r>
              <a:rPr lang="en-US" altLang="zh-CN" sz="2800" dirty="0">
                <a:solidFill>
                  <a:srgbClr val="FF0000"/>
                </a:solidFill>
                <a:ea typeface="微软雅黑" panose="020B0503020204020204" pitchFamily="34" charset="-122"/>
              </a:rPr>
              <a:t>2-  E-R </a:t>
            </a:r>
            <a:r>
              <a:rPr lang="zh-CN" altLang="en-US" sz="2800" dirty="0">
                <a:solidFill>
                  <a:srgbClr val="FF0000"/>
                </a:solidFill>
                <a:ea typeface="微软雅黑" panose="020B0503020204020204" pitchFamily="34" charset="-122"/>
              </a:rPr>
              <a:t>图</a:t>
            </a:r>
          </a:p>
          <a:p>
            <a:pPr>
              <a:lnSpc>
                <a:spcPct val="130000"/>
              </a:lnSpc>
            </a:pPr>
            <a:r>
              <a:rPr lang="zh-CN" altLang="zh-CN" sz="2400" dirty="0">
                <a:ea typeface="微软雅黑" panose="020B0503020204020204" pitchFamily="34" charset="-122"/>
              </a:rPr>
              <a:t>    对于数据驱动程度高的应用程序，可以使用其他形式的逻辑视图，例如 E-R 图，来代替面向对象的方法。</a:t>
            </a:r>
          </a:p>
        </p:txBody>
      </p:sp>
    </p:spTree>
    <p:extLst>
      <p:ext uri="{BB962C8B-B14F-4D97-AF65-F5344CB8AC3E}">
        <p14:creationId xmlns:p14="http://schemas.microsoft.com/office/powerpoint/2010/main" val="267860623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a:t>PRD2018-G06</a:t>
            </a:r>
            <a:endParaRPr lang="zh-CN" altLang="en-US"/>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11</a:t>
            </a:fld>
            <a:endParaRPr lang="zh-CN" altLang="en-US"/>
          </a:p>
        </p:txBody>
      </p:sp>
      <p:sp>
        <p:nvSpPr>
          <p:cNvPr id="10" name="文本框 9">
            <a:extLst>
              <a:ext uri="{FF2B5EF4-FFF2-40B4-BE49-F238E27FC236}">
                <a16:creationId xmlns:a16="http://schemas.microsoft.com/office/drawing/2014/main" id="{118693DF-6F57-4B33-8016-B3F2226C6934}"/>
              </a:ext>
            </a:extLst>
          </p:cNvPr>
          <p:cNvSpPr txBox="1"/>
          <p:nvPr/>
        </p:nvSpPr>
        <p:spPr>
          <a:xfrm>
            <a:off x="-319048" y="235051"/>
            <a:ext cx="4207336" cy="52322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mn-ea"/>
                <a:cs typeface="+mn-ea"/>
                <a:sym typeface="+mn-lt"/>
              </a:rPr>
              <a:t>01 </a:t>
            </a:r>
            <a:r>
              <a:rPr lang="zh-CN" altLang="en-US" sz="2800" b="1" dirty="0">
                <a:solidFill>
                  <a:prstClr val="black"/>
                </a:solidFill>
                <a:latin typeface="+mn-ea"/>
                <a:cs typeface="+mn-ea"/>
                <a:sym typeface="+mn-lt"/>
              </a:rPr>
              <a:t>逻辑视图 </a:t>
            </a:r>
            <a:r>
              <a:rPr lang="zh-CN" altLang="en-US" b="1" dirty="0">
                <a:solidFill>
                  <a:prstClr val="black"/>
                </a:solidFill>
                <a:latin typeface="+mn-ea"/>
                <a:cs typeface="+mn-ea"/>
                <a:sym typeface="+mn-lt"/>
              </a:rPr>
              <a:t>表示方法</a:t>
            </a:r>
            <a:endParaRPr lang="zh-CN" altLang="en-US" sz="2800" b="1" dirty="0">
              <a:solidFill>
                <a:prstClr val="black"/>
              </a:solidFill>
              <a:latin typeface="+mn-ea"/>
              <a:cs typeface="+mn-ea"/>
              <a:sym typeface="+mn-lt"/>
            </a:endParaRPr>
          </a:p>
        </p:txBody>
      </p:sp>
      <p:sp>
        <p:nvSpPr>
          <p:cNvPr id="11" name="文本框 10">
            <a:extLst>
              <a:ext uri="{FF2B5EF4-FFF2-40B4-BE49-F238E27FC236}">
                <a16:creationId xmlns:a16="http://schemas.microsoft.com/office/drawing/2014/main" id="{1AA97558-AA80-4244-8515-1194F1B834CC}"/>
              </a:ext>
            </a:extLst>
          </p:cNvPr>
          <p:cNvSpPr txBox="1"/>
          <p:nvPr/>
        </p:nvSpPr>
        <p:spPr>
          <a:xfrm>
            <a:off x="10185694" y="5758160"/>
            <a:ext cx="640916" cy="461665"/>
          </a:xfrm>
          <a:prstGeom prst="rect">
            <a:avLst/>
          </a:prstGeom>
          <a:noFill/>
        </p:spPr>
        <p:txBody>
          <a:bodyPr wrap="square" rtlCol="0">
            <a:spAutoFit/>
          </a:bodyPr>
          <a:lstStyle/>
          <a:p>
            <a:r>
              <a:rPr lang="en-US" altLang="zh-CN" sz="2400" b="1" dirty="0">
                <a:solidFill>
                  <a:srgbClr val="00B050"/>
                </a:solidFill>
              </a:rPr>
              <a:t>[1]</a:t>
            </a:r>
            <a:endParaRPr lang="zh-CN" altLang="en-US" sz="2400" b="1" dirty="0">
              <a:solidFill>
                <a:srgbClr val="00B050"/>
              </a:solidFill>
            </a:endParaRPr>
          </a:p>
        </p:txBody>
      </p:sp>
      <p:pic>
        <p:nvPicPr>
          <p:cNvPr id="12" name="图片 11">
            <a:extLst>
              <a:ext uri="{FF2B5EF4-FFF2-40B4-BE49-F238E27FC236}">
                <a16:creationId xmlns:a16="http://schemas.microsoft.com/office/drawing/2014/main" id="{3EF71C44-6F1A-4674-B70E-7214E8DEF250}"/>
              </a:ext>
            </a:extLst>
          </p:cNvPr>
          <p:cNvPicPr>
            <a:picLocks noChangeAspect="1"/>
          </p:cNvPicPr>
          <p:nvPr/>
        </p:nvPicPr>
        <p:blipFill>
          <a:blip r:embed="rId3"/>
          <a:stretch>
            <a:fillRect/>
          </a:stretch>
        </p:blipFill>
        <p:spPr>
          <a:xfrm>
            <a:off x="2209800" y="958710"/>
            <a:ext cx="7702430" cy="5329378"/>
          </a:xfrm>
          <a:prstGeom prst="rect">
            <a:avLst/>
          </a:prstGeom>
        </p:spPr>
      </p:pic>
    </p:spTree>
    <p:extLst>
      <p:ext uri="{BB962C8B-B14F-4D97-AF65-F5344CB8AC3E}">
        <p14:creationId xmlns:p14="http://schemas.microsoft.com/office/powerpoint/2010/main" val="116234040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a:t>PRD2018-G06</a:t>
            </a:r>
            <a:endParaRPr lang="zh-CN" altLang="en-US"/>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12</a:t>
            </a:fld>
            <a:endParaRPr lang="zh-CN" altLang="en-US"/>
          </a:p>
        </p:txBody>
      </p:sp>
      <p:sp>
        <p:nvSpPr>
          <p:cNvPr id="10" name="文本框 9">
            <a:extLst>
              <a:ext uri="{FF2B5EF4-FFF2-40B4-BE49-F238E27FC236}">
                <a16:creationId xmlns:a16="http://schemas.microsoft.com/office/drawing/2014/main" id="{118693DF-6F57-4B33-8016-B3F2226C6934}"/>
              </a:ext>
            </a:extLst>
          </p:cNvPr>
          <p:cNvSpPr txBox="1"/>
          <p:nvPr/>
        </p:nvSpPr>
        <p:spPr>
          <a:xfrm>
            <a:off x="-306522" y="226719"/>
            <a:ext cx="4207336" cy="52322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mn-ea"/>
                <a:cs typeface="+mn-ea"/>
                <a:sym typeface="+mn-lt"/>
              </a:rPr>
              <a:t>01 </a:t>
            </a:r>
            <a:r>
              <a:rPr lang="zh-CN" altLang="en-US" sz="2800" b="1" dirty="0">
                <a:solidFill>
                  <a:prstClr val="black"/>
                </a:solidFill>
                <a:latin typeface="+mn-ea"/>
                <a:cs typeface="+mn-ea"/>
                <a:sym typeface="+mn-lt"/>
              </a:rPr>
              <a:t>逻辑视图 </a:t>
            </a:r>
            <a:r>
              <a:rPr lang="zh-CN" altLang="en-US" b="1" dirty="0">
                <a:solidFill>
                  <a:prstClr val="black"/>
                </a:solidFill>
                <a:latin typeface="+mn-ea"/>
                <a:cs typeface="+mn-ea"/>
                <a:sym typeface="+mn-lt"/>
              </a:rPr>
              <a:t>视图风格</a:t>
            </a:r>
            <a:endParaRPr lang="zh-CN" altLang="en-US" sz="2800" b="1" dirty="0">
              <a:solidFill>
                <a:prstClr val="black"/>
              </a:solidFill>
              <a:latin typeface="+mn-ea"/>
              <a:cs typeface="+mn-ea"/>
              <a:sym typeface="+mn-lt"/>
            </a:endParaRPr>
          </a:p>
        </p:txBody>
      </p:sp>
      <p:sp>
        <p:nvSpPr>
          <p:cNvPr id="12" name="文本框 5">
            <a:extLst>
              <a:ext uri="{FF2B5EF4-FFF2-40B4-BE49-F238E27FC236}">
                <a16:creationId xmlns:a16="http://schemas.microsoft.com/office/drawing/2014/main" id="{54196242-C1E4-4F3C-B371-7BBDD806B852}"/>
              </a:ext>
            </a:extLst>
          </p:cNvPr>
          <p:cNvSpPr txBox="1">
            <a:spLocks noChangeArrowheads="1"/>
          </p:cNvSpPr>
          <p:nvPr/>
        </p:nvSpPr>
        <p:spPr bwMode="auto">
          <a:xfrm>
            <a:off x="1395912" y="2413000"/>
            <a:ext cx="9626600"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2400" dirty="0">
                <a:solidFill>
                  <a:srgbClr val="2A3641"/>
                </a:solidFill>
                <a:latin typeface="+mn-lt"/>
                <a:ea typeface="微软雅黑" panose="020B0503020204020204" pitchFamily="34" charset="-122"/>
              </a:rPr>
              <a:t>    </a:t>
            </a:r>
            <a:r>
              <a:rPr lang="zh-CN" altLang="zh-CN" sz="2400" dirty="0">
                <a:solidFill>
                  <a:srgbClr val="2A3641"/>
                </a:solidFill>
                <a:latin typeface="+mn-lt"/>
                <a:ea typeface="微软雅黑" panose="020B0503020204020204" pitchFamily="34" charset="-122"/>
              </a:rPr>
              <a:t>逻辑视图的风格采用面向对象的风格，其主要的设计准则是试图在整个系统中保持单一的、一致的对象模型，避免就每个场合或过程产生草率的类和机制的技术说明。</a:t>
            </a:r>
          </a:p>
        </p:txBody>
      </p:sp>
    </p:spTree>
    <p:extLst>
      <p:ext uri="{BB962C8B-B14F-4D97-AF65-F5344CB8AC3E}">
        <p14:creationId xmlns:p14="http://schemas.microsoft.com/office/powerpoint/2010/main" val="297580227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8AA869B2-35AC-4004-972B-EBEF3C6EFC1D}"/>
              </a:ext>
            </a:extLst>
          </p:cNvPr>
          <p:cNvSpPr/>
          <p:nvPr/>
        </p:nvSpPr>
        <p:spPr>
          <a:xfrm>
            <a:off x="6194906" y="2164579"/>
            <a:ext cx="5158894" cy="4018344"/>
          </a:xfrm>
          <a:prstGeom prst="rect">
            <a:avLst/>
          </a:prstGeom>
        </p:spPr>
        <p:txBody>
          <a:bodyPr wrap="square">
            <a:spAutoFit/>
          </a:bodyPr>
          <a:lstStyle/>
          <a:p>
            <a:pPr>
              <a:lnSpc>
                <a:spcPct val="130000"/>
              </a:lnSpc>
            </a:pPr>
            <a:r>
              <a:rPr lang="en-US" altLang="zh-CN" sz="2000" b="1" dirty="0">
                <a:latin typeface="微软雅黑" panose="020B0503020204020204" pitchFamily="34" charset="-122"/>
                <a:ea typeface="微软雅黑" panose="020B0503020204020204" pitchFamily="34" charset="-122"/>
              </a:rPr>
              <a:t>C</a:t>
            </a:r>
            <a:r>
              <a:rPr lang="zh-CN" altLang="zh-CN" sz="2000" b="1" dirty="0">
                <a:latin typeface="微软雅黑" panose="020B0503020204020204" pitchFamily="34" charset="-122"/>
                <a:ea typeface="微软雅黑" panose="020B0503020204020204" pitchFamily="34" charset="-122"/>
                <a:sym typeface="宋体" panose="02010600030101010101" pitchFamily="2" charset="-122"/>
              </a:rPr>
              <a:t>onversation </a:t>
            </a:r>
            <a:r>
              <a:rPr lang="zh-CN" altLang="zh-CN" sz="2000" dirty="0">
                <a:latin typeface="微软雅黑" panose="020B0503020204020204" pitchFamily="34" charset="-122"/>
                <a:ea typeface="微软雅黑" panose="020B0503020204020204" pitchFamily="34" charset="-122"/>
                <a:sym typeface="宋体" panose="02010600030101010101" pitchFamily="2" charset="-122"/>
              </a:rPr>
              <a:t>代表了会话中的一系列终端 。</a:t>
            </a:r>
            <a:endParaRPr lang="en-US" altLang="zh-CN" sz="2000" dirty="0">
              <a:latin typeface="微软雅黑" panose="020B0503020204020204" pitchFamily="34" charset="-122"/>
              <a:ea typeface="微软雅黑" panose="020B0503020204020204" pitchFamily="34" charset="-122"/>
              <a:sym typeface="宋体" panose="02010600030101010101" pitchFamily="2" charset="-122"/>
            </a:endParaRPr>
          </a:p>
          <a:p>
            <a:pPr>
              <a:lnSpc>
                <a:spcPct val="130000"/>
              </a:lnSpc>
            </a:pPr>
            <a:endParaRPr lang="en-US" altLang="zh-CN" sz="2000" dirty="0">
              <a:latin typeface="微软雅黑" panose="020B0503020204020204" pitchFamily="34" charset="-122"/>
              <a:ea typeface="微软雅黑" panose="020B0503020204020204" pitchFamily="34" charset="-122"/>
              <a:sym typeface="宋体" panose="02010600030101010101" pitchFamily="2" charset="-122"/>
            </a:endParaRPr>
          </a:p>
          <a:p>
            <a:pPr>
              <a:lnSpc>
                <a:spcPct val="130000"/>
              </a:lnSpc>
            </a:pPr>
            <a:r>
              <a:rPr lang="en-US" altLang="zh-CN" sz="2000" b="1" dirty="0">
                <a:latin typeface="微软雅黑" panose="020B0503020204020204" pitchFamily="34" charset="-122"/>
                <a:ea typeface="微软雅黑" panose="020B0503020204020204" pitchFamily="34" charset="-122"/>
              </a:rPr>
              <a:t>T</a:t>
            </a:r>
            <a:r>
              <a:rPr lang="zh-CN" altLang="zh-CN" sz="2000" b="1" dirty="0">
                <a:latin typeface="微软雅黑" panose="020B0503020204020204" pitchFamily="34" charset="-122"/>
                <a:ea typeface="微软雅黑" panose="020B0503020204020204" pitchFamily="34" charset="-122"/>
                <a:sym typeface="宋体" panose="02010600030101010101" pitchFamily="2" charset="-122"/>
              </a:rPr>
              <a:t>erminal </a:t>
            </a:r>
            <a:r>
              <a:rPr lang="zh-CN" altLang="zh-CN" sz="2000" dirty="0">
                <a:latin typeface="微软雅黑" panose="020B0503020204020204" pitchFamily="34" charset="-122"/>
                <a:ea typeface="微软雅黑" panose="020B0503020204020204" pitchFamily="34" charset="-122"/>
                <a:sym typeface="宋体" panose="02010600030101010101" pitchFamily="2" charset="-122"/>
              </a:rPr>
              <a:t>对象的责任是维持终端的状态，代表线路协调各项服务。</a:t>
            </a:r>
            <a:endParaRPr lang="en-US" altLang="zh-CN" sz="2000" dirty="0">
              <a:latin typeface="微软雅黑" panose="020B0503020204020204" pitchFamily="34" charset="-122"/>
              <a:ea typeface="微软雅黑" panose="020B0503020204020204" pitchFamily="34" charset="-122"/>
              <a:sym typeface="宋体" panose="02010600030101010101" pitchFamily="2" charset="-122"/>
            </a:endParaRPr>
          </a:p>
          <a:p>
            <a:pPr>
              <a:lnSpc>
                <a:spcPct val="130000"/>
              </a:lnSpc>
            </a:pP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b="1" dirty="0">
                <a:latin typeface="微软雅黑" panose="020B0503020204020204" pitchFamily="34" charset="-122"/>
                <a:ea typeface="微软雅黑" panose="020B0503020204020204" pitchFamily="34" charset="-122"/>
              </a:rPr>
              <a:t>C</a:t>
            </a:r>
            <a:r>
              <a:rPr lang="zh-CN" altLang="zh-CN" sz="2000" b="1" dirty="0">
                <a:latin typeface="微软雅黑" panose="020B0503020204020204" pitchFamily="34" charset="-122"/>
                <a:ea typeface="微软雅黑" panose="020B0503020204020204" pitchFamily="34" charset="-122"/>
                <a:sym typeface="宋体" panose="02010600030101010101" pitchFamily="2" charset="-122"/>
              </a:rPr>
              <a:t>ontroller </a:t>
            </a:r>
            <a:r>
              <a:rPr lang="zh-CN" altLang="zh-CN" sz="2000" dirty="0">
                <a:latin typeface="微软雅黑" panose="020B0503020204020204" pitchFamily="34" charset="-122"/>
                <a:ea typeface="微软雅黑" panose="020B0503020204020204" pitchFamily="34" charset="-122"/>
                <a:sym typeface="宋体" panose="02010600030101010101" pitchFamily="2" charset="-122"/>
              </a:rPr>
              <a:t>对象的职责是在接口卡上对所有的信号进行解码和注入，在特定于接口卡的信号与一致性的小型事件集合之间进行相互转换。</a:t>
            </a:r>
          </a:p>
          <a:p>
            <a:pPr>
              <a:lnSpc>
                <a:spcPct val="130000"/>
              </a:lnSpc>
            </a:pPr>
            <a:endParaRPr lang="zh-CN" altLang="zh-CN"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dirty="0"/>
              <a:t>PRD2018-G06</a:t>
            </a:r>
            <a:endParaRPr lang="zh-CN" altLang="en-US" dirty="0"/>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13</a:t>
            </a:fld>
            <a:endParaRPr lang="zh-CN" altLang="en-US"/>
          </a:p>
        </p:txBody>
      </p:sp>
      <p:sp>
        <p:nvSpPr>
          <p:cNvPr id="10" name="文本框 9">
            <a:extLst>
              <a:ext uri="{FF2B5EF4-FFF2-40B4-BE49-F238E27FC236}">
                <a16:creationId xmlns:a16="http://schemas.microsoft.com/office/drawing/2014/main" id="{118693DF-6F57-4B33-8016-B3F2226C6934}"/>
              </a:ext>
            </a:extLst>
          </p:cNvPr>
          <p:cNvSpPr txBox="1"/>
          <p:nvPr/>
        </p:nvSpPr>
        <p:spPr>
          <a:xfrm>
            <a:off x="-319048" y="226719"/>
            <a:ext cx="4207336" cy="52322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mn-ea"/>
                <a:cs typeface="+mn-ea"/>
                <a:sym typeface="+mn-lt"/>
              </a:rPr>
              <a:t>01 </a:t>
            </a:r>
            <a:r>
              <a:rPr lang="zh-CN" altLang="en-US" sz="2800" b="1" dirty="0">
                <a:solidFill>
                  <a:prstClr val="black"/>
                </a:solidFill>
                <a:latin typeface="+mn-ea"/>
                <a:cs typeface="+mn-ea"/>
                <a:sym typeface="+mn-lt"/>
              </a:rPr>
              <a:t>逻辑视图 </a:t>
            </a:r>
            <a:r>
              <a:rPr lang="zh-CN" altLang="en-US" b="1" dirty="0">
                <a:solidFill>
                  <a:prstClr val="black"/>
                </a:solidFill>
                <a:latin typeface="+mn-ea"/>
                <a:cs typeface="+mn-ea"/>
                <a:sym typeface="+mn-lt"/>
              </a:rPr>
              <a:t>视图样例</a:t>
            </a:r>
            <a:endParaRPr lang="zh-CN" altLang="en-US" sz="2800" b="1" dirty="0">
              <a:solidFill>
                <a:prstClr val="black"/>
              </a:solidFill>
              <a:latin typeface="+mn-ea"/>
              <a:cs typeface="+mn-ea"/>
              <a:sym typeface="+mn-lt"/>
            </a:endParaRPr>
          </a:p>
        </p:txBody>
      </p:sp>
      <p:pic>
        <p:nvPicPr>
          <p:cNvPr id="8" name="图片 7">
            <a:extLst>
              <a:ext uri="{FF2B5EF4-FFF2-40B4-BE49-F238E27FC236}">
                <a16:creationId xmlns:a16="http://schemas.microsoft.com/office/drawing/2014/main" id="{8C3031A1-F6CB-40C4-83ED-48C0B8BC26C5}"/>
              </a:ext>
            </a:extLst>
          </p:cNvPr>
          <p:cNvPicPr>
            <a:picLocks noChangeAspect="1"/>
          </p:cNvPicPr>
          <p:nvPr/>
        </p:nvPicPr>
        <p:blipFill rotWithShape="1">
          <a:blip r:embed="rId3"/>
          <a:srcRect t="16271" r="52617"/>
          <a:stretch/>
        </p:blipFill>
        <p:spPr>
          <a:xfrm>
            <a:off x="762877" y="938476"/>
            <a:ext cx="5234218" cy="5193537"/>
          </a:xfrm>
          <a:prstGeom prst="rect">
            <a:avLst/>
          </a:prstGeom>
        </p:spPr>
      </p:pic>
      <p:sp>
        <p:nvSpPr>
          <p:cNvPr id="14" name="矩形 13">
            <a:extLst>
              <a:ext uri="{FF2B5EF4-FFF2-40B4-BE49-F238E27FC236}">
                <a16:creationId xmlns:a16="http://schemas.microsoft.com/office/drawing/2014/main" id="{A69E4AED-E458-4F06-AD4C-4CE846B0F723}"/>
              </a:ext>
            </a:extLst>
          </p:cNvPr>
          <p:cNvSpPr/>
          <p:nvPr/>
        </p:nvSpPr>
        <p:spPr>
          <a:xfrm>
            <a:off x="6194906" y="1061283"/>
            <a:ext cx="4302781" cy="830997"/>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PABX </a:t>
            </a:r>
            <a:r>
              <a:rPr lang="zh-CN" altLang="en-US" sz="2400" dirty="0">
                <a:latin typeface="微软雅黑" panose="020B0503020204020204" pitchFamily="34" charset="-122"/>
                <a:ea typeface="微软雅黑" panose="020B0503020204020204" pitchFamily="34" charset="-122"/>
              </a:rPr>
              <a:t>电话接线系统 </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使用</a:t>
            </a:r>
            <a:r>
              <a:rPr lang="en-US" altLang="zh-CN" sz="2400" dirty="0">
                <a:latin typeface="微软雅黑" panose="020B0503020204020204" pitchFamily="34" charset="-122"/>
                <a:ea typeface="微软雅黑" panose="020B0503020204020204" pitchFamily="34" charset="-122"/>
              </a:rPr>
              <a:t>class</a:t>
            </a:r>
            <a:r>
              <a:rPr lang="zh-CN" altLang="en-US" sz="2400" dirty="0">
                <a:latin typeface="微软雅黑" panose="020B0503020204020204" pitchFamily="34" charset="-122"/>
                <a:ea typeface="微软雅黑" panose="020B0503020204020204" pitchFamily="34" charset="-122"/>
              </a:rPr>
              <a:t>来描述系统，粒度小</a:t>
            </a:r>
          </a:p>
        </p:txBody>
      </p:sp>
    </p:spTree>
    <p:extLst>
      <p:ext uri="{BB962C8B-B14F-4D97-AF65-F5344CB8AC3E}">
        <p14:creationId xmlns:p14="http://schemas.microsoft.com/office/powerpoint/2010/main" val="165678689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a:t>PRD2018-G06</a:t>
            </a:r>
            <a:endParaRPr lang="zh-CN" altLang="en-US"/>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14</a:t>
            </a:fld>
            <a:endParaRPr lang="zh-CN" altLang="en-US"/>
          </a:p>
        </p:txBody>
      </p:sp>
      <p:sp>
        <p:nvSpPr>
          <p:cNvPr id="15" name="文本框 14">
            <a:extLst>
              <a:ext uri="{FF2B5EF4-FFF2-40B4-BE49-F238E27FC236}">
                <a16:creationId xmlns:a16="http://schemas.microsoft.com/office/drawing/2014/main" id="{3AF6BD19-AD9A-4E10-8FAC-A68A5FC5A164}"/>
              </a:ext>
            </a:extLst>
          </p:cNvPr>
          <p:cNvSpPr txBox="1"/>
          <p:nvPr/>
        </p:nvSpPr>
        <p:spPr>
          <a:xfrm>
            <a:off x="-594621" y="207120"/>
            <a:ext cx="3750136" cy="52322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mn-ea"/>
                <a:cs typeface="+mn-ea"/>
                <a:sym typeface="+mn-lt"/>
              </a:rPr>
              <a:t>02 </a:t>
            </a:r>
            <a:r>
              <a:rPr lang="zh-CN" altLang="en-US" sz="2800" b="1" dirty="0">
                <a:solidFill>
                  <a:prstClr val="black"/>
                </a:solidFill>
                <a:latin typeface="+mn-ea"/>
                <a:cs typeface="+mn-ea"/>
                <a:sym typeface="+mn-lt"/>
              </a:rPr>
              <a:t>进程视图</a:t>
            </a:r>
          </a:p>
        </p:txBody>
      </p:sp>
      <p:sp>
        <p:nvSpPr>
          <p:cNvPr id="7" name="矩形 6">
            <a:extLst>
              <a:ext uri="{FF2B5EF4-FFF2-40B4-BE49-F238E27FC236}">
                <a16:creationId xmlns:a16="http://schemas.microsoft.com/office/drawing/2014/main" id="{07705E42-FB4F-4F43-A9C8-044AAB10A743}"/>
              </a:ext>
            </a:extLst>
          </p:cNvPr>
          <p:cNvSpPr/>
          <p:nvPr/>
        </p:nvSpPr>
        <p:spPr>
          <a:xfrm>
            <a:off x="1594634" y="2358405"/>
            <a:ext cx="9002731" cy="2369880"/>
          </a:xfrm>
          <a:prstGeom prst="rect">
            <a:avLst/>
          </a:prstGeom>
        </p:spPr>
        <p:txBody>
          <a:bodyPr wrap="square">
            <a:spAutoFit/>
          </a:bodyPr>
          <a:lstStyle/>
          <a:p>
            <a:r>
              <a:rPr lang="en-US" altLang="zh-CN" sz="3200" dirty="0"/>
              <a:t>	</a:t>
            </a:r>
            <a:r>
              <a:rPr lang="zh-CN" altLang="en-US" sz="2800" dirty="0"/>
              <a:t>进程是构成可执行单元任务的分组。进程代表了</a:t>
            </a:r>
            <a:r>
              <a:rPr lang="zh-CN" altLang="en-US" sz="2800" b="1" dirty="0">
                <a:solidFill>
                  <a:srgbClr val="FF0000"/>
                </a:solidFill>
              </a:rPr>
              <a:t>可以进行策略控制过程视图的层次</a:t>
            </a:r>
            <a:r>
              <a:rPr lang="zh-CN" altLang="en-US" sz="2800" dirty="0"/>
              <a:t>（即：开始、恢复、重新配置及关闭）。另外，进程可以就处理负载的分布式增强或可用性的提高而不断地被重复。</a:t>
            </a:r>
          </a:p>
          <a:p>
            <a:endParaRPr lang="zh-CN" altLang="en-US" sz="3200" dirty="0"/>
          </a:p>
        </p:txBody>
      </p:sp>
    </p:spTree>
    <p:extLst>
      <p:ext uri="{BB962C8B-B14F-4D97-AF65-F5344CB8AC3E}">
        <p14:creationId xmlns:p14="http://schemas.microsoft.com/office/powerpoint/2010/main" val="47657362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a:t>PRD2018-G06</a:t>
            </a:r>
            <a:endParaRPr lang="zh-CN" altLang="en-US"/>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15</a:t>
            </a:fld>
            <a:endParaRPr lang="zh-CN" altLang="en-US"/>
          </a:p>
        </p:txBody>
      </p:sp>
      <p:sp>
        <p:nvSpPr>
          <p:cNvPr id="10" name="文本框 9">
            <a:extLst>
              <a:ext uri="{FF2B5EF4-FFF2-40B4-BE49-F238E27FC236}">
                <a16:creationId xmlns:a16="http://schemas.microsoft.com/office/drawing/2014/main" id="{118693DF-6F57-4B33-8016-B3F2226C6934}"/>
              </a:ext>
            </a:extLst>
          </p:cNvPr>
          <p:cNvSpPr txBox="1"/>
          <p:nvPr/>
        </p:nvSpPr>
        <p:spPr>
          <a:xfrm>
            <a:off x="-319048" y="235051"/>
            <a:ext cx="4207336" cy="52322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mn-ea"/>
                <a:cs typeface="+mn-ea"/>
                <a:sym typeface="+mn-lt"/>
              </a:rPr>
              <a:t>02 </a:t>
            </a:r>
            <a:r>
              <a:rPr lang="zh-CN" altLang="en-US" sz="2800" b="1" dirty="0">
                <a:solidFill>
                  <a:prstClr val="black"/>
                </a:solidFill>
                <a:latin typeface="+mn-ea"/>
                <a:cs typeface="+mn-ea"/>
                <a:sym typeface="+mn-lt"/>
              </a:rPr>
              <a:t>进程视图 </a:t>
            </a:r>
            <a:r>
              <a:rPr lang="zh-CN" altLang="en-US" b="1" dirty="0">
                <a:solidFill>
                  <a:prstClr val="black"/>
                </a:solidFill>
                <a:latin typeface="+mn-ea"/>
                <a:cs typeface="+mn-ea"/>
                <a:sym typeface="+mn-lt"/>
              </a:rPr>
              <a:t>表示方法</a:t>
            </a:r>
            <a:endParaRPr lang="zh-CN" altLang="en-US" sz="2800" b="1" dirty="0">
              <a:solidFill>
                <a:prstClr val="black"/>
              </a:solidFill>
              <a:latin typeface="+mn-ea"/>
              <a:cs typeface="+mn-ea"/>
              <a:sym typeface="+mn-lt"/>
            </a:endParaRPr>
          </a:p>
        </p:txBody>
      </p:sp>
      <p:sp>
        <p:nvSpPr>
          <p:cNvPr id="11" name="文本框 10">
            <a:extLst>
              <a:ext uri="{FF2B5EF4-FFF2-40B4-BE49-F238E27FC236}">
                <a16:creationId xmlns:a16="http://schemas.microsoft.com/office/drawing/2014/main" id="{1AA97558-AA80-4244-8515-1194F1B834CC}"/>
              </a:ext>
            </a:extLst>
          </p:cNvPr>
          <p:cNvSpPr txBox="1"/>
          <p:nvPr/>
        </p:nvSpPr>
        <p:spPr>
          <a:xfrm>
            <a:off x="10928175" y="5758160"/>
            <a:ext cx="640916" cy="461665"/>
          </a:xfrm>
          <a:prstGeom prst="rect">
            <a:avLst/>
          </a:prstGeom>
          <a:noFill/>
        </p:spPr>
        <p:txBody>
          <a:bodyPr wrap="square" rtlCol="0">
            <a:spAutoFit/>
          </a:bodyPr>
          <a:lstStyle/>
          <a:p>
            <a:r>
              <a:rPr lang="en-US" altLang="zh-CN" sz="2400" b="1" dirty="0">
                <a:solidFill>
                  <a:srgbClr val="00B050"/>
                </a:solidFill>
              </a:rPr>
              <a:t>[1]</a:t>
            </a:r>
            <a:endParaRPr lang="zh-CN" altLang="en-US" sz="2400" b="1" dirty="0">
              <a:solidFill>
                <a:srgbClr val="00B050"/>
              </a:solidFill>
            </a:endParaRPr>
          </a:p>
        </p:txBody>
      </p:sp>
      <p:pic>
        <p:nvPicPr>
          <p:cNvPr id="2" name="图片 1">
            <a:extLst>
              <a:ext uri="{FF2B5EF4-FFF2-40B4-BE49-F238E27FC236}">
                <a16:creationId xmlns:a16="http://schemas.microsoft.com/office/drawing/2014/main" id="{0E3DB0DC-BC6A-45B0-B75C-1091C30C1D27}"/>
              </a:ext>
            </a:extLst>
          </p:cNvPr>
          <p:cNvPicPr>
            <a:picLocks noChangeAspect="1"/>
          </p:cNvPicPr>
          <p:nvPr/>
        </p:nvPicPr>
        <p:blipFill rotWithShape="1">
          <a:blip r:embed="rId3"/>
          <a:srcRect b="6364"/>
          <a:stretch/>
        </p:blipFill>
        <p:spPr>
          <a:xfrm>
            <a:off x="1840433" y="1002088"/>
            <a:ext cx="8700065" cy="4853823"/>
          </a:xfrm>
          <a:prstGeom prst="rect">
            <a:avLst/>
          </a:prstGeom>
        </p:spPr>
      </p:pic>
    </p:spTree>
    <p:extLst>
      <p:ext uri="{BB962C8B-B14F-4D97-AF65-F5344CB8AC3E}">
        <p14:creationId xmlns:p14="http://schemas.microsoft.com/office/powerpoint/2010/main" val="206288707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5">
            <a:extLst>
              <a:ext uri="{FF2B5EF4-FFF2-40B4-BE49-F238E27FC236}">
                <a16:creationId xmlns:a16="http://schemas.microsoft.com/office/drawing/2014/main" id="{54196242-C1E4-4F3C-B371-7BBDD806B852}"/>
              </a:ext>
            </a:extLst>
          </p:cNvPr>
          <p:cNvSpPr txBox="1">
            <a:spLocks noChangeArrowheads="1"/>
          </p:cNvSpPr>
          <p:nvPr/>
        </p:nvSpPr>
        <p:spPr bwMode="auto">
          <a:xfrm>
            <a:off x="1407960" y="2218301"/>
            <a:ext cx="9626600" cy="2453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2400" dirty="0">
                <a:solidFill>
                  <a:srgbClr val="2A3641"/>
                </a:solidFill>
                <a:latin typeface="+mn-lt"/>
                <a:ea typeface="微软雅黑" panose="020B0503020204020204" pitchFamily="34" charset="-122"/>
              </a:rPr>
              <a:t>	</a:t>
            </a:r>
            <a:r>
              <a:rPr lang="zh-CN" altLang="en-US" sz="2400" dirty="0">
                <a:solidFill>
                  <a:srgbClr val="2A3641"/>
                </a:solidFill>
                <a:latin typeface="+mn-lt"/>
                <a:ea typeface="微软雅黑" panose="020B0503020204020204" pitchFamily="34" charset="-122"/>
              </a:rPr>
              <a:t>许多风格可以适用于进程视图。例如采用</a:t>
            </a:r>
            <a:r>
              <a:rPr lang="en-US" altLang="zh-CN" sz="2400" dirty="0" err="1">
                <a:solidFill>
                  <a:srgbClr val="2A3641"/>
                </a:solidFill>
                <a:latin typeface="+mn-lt"/>
                <a:ea typeface="微软雅黑" panose="020B0503020204020204" pitchFamily="34" charset="-122"/>
              </a:rPr>
              <a:t>Garlan</a:t>
            </a:r>
            <a:r>
              <a:rPr lang="en-US" altLang="zh-CN" sz="2400" dirty="0">
                <a:solidFill>
                  <a:srgbClr val="2A3641"/>
                </a:solidFill>
                <a:latin typeface="+mn-lt"/>
                <a:ea typeface="微软雅黑" panose="020B0503020204020204" pitchFamily="34" charset="-122"/>
              </a:rPr>
              <a:t> </a:t>
            </a:r>
            <a:r>
              <a:rPr lang="zh-CN" altLang="en-US" sz="2400" dirty="0">
                <a:solidFill>
                  <a:srgbClr val="2A3641"/>
                </a:solidFill>
                <a:latin typeface="+mn-lt"/>
                <a:ea typeface="微软雅黑" panose="020B0503020204020204" pitchFamily="34" charset="-122"/>
              </a:rPr>
              <a:t>和 </a:t>
            </a:r>
            <a:r>
              <a:rPr lang="en-US" altLang="zh-CN" sz="2400" dirty="0">
                <a:solidFill>
                  <a:srgbClr val="2A3641"/>
                </a:solidFill>
                <a:latin typeface="+mn-lt"/>
                <a:ea typeface="微软雅黑" panose="020B0503020204020204" pitchFamily="34" charset="-122"/>
              </a:rPr>
              <a:t>Shaw </a:t>
            </a:r>
            <a:r>
              <a:rPr lang="zh-CN" altLang="en-US" sz="2400" dirty="0">
                <a:solidFill>
                  <a:srgbClr val="2A3641"/>
                </a:solidFill>
                <a:latin typeface="+mn-lt"/>
                <a:ea typeface="微软雅黑" panose="020B0503020204020204" pitchFamily="34" charset="-122"/>
              </a:rPr>
              <a:t>的分类法，我们可以得到管道和过滤器，或客户端</a:t>
            </a:r>
            <a:r>
              <a:rPr lang="en-US" altLang="zh-CN" sz="2400" dirty="0">
                <a:solidFill>
                  <a:srgbClr val="2A3641"/>
                </a:solidFill>
                <a:latin typeface="+mn-lt"/>
                <a:ea typeface="微软雅黑" panose="020B0503020204020204" pitchFamily="34" charset="-122"/>
              </a:rPr>
              <a:t>/</a:t>
            </a:r>
            <a:r>
              <a:rPr lang="zh-CN" altLang="en-US" sz="2400" dirty="0">
                <a:solidFill>
                  <a:srgbClr val="2A3641"/>
                </a:solidFill>
                <a:latin typeface="+mn-lt"/>
                <a:ea typeface="微软雅黑" panose="020B0503020204020204" pitchFamily="34" charset="-122"/>
              </a:rPr>
              <a:t>服务器，以及各种多个客户端</a:t>
            </a:r>
            <a:r>
              <a:rPr lang="en-US" altLang="zh-CN" sz="2400" dirty="0">
                <a:solidFill>
                  <a:srgbClr val="2A3641"/>
                </a:solidFill>
                <a:latin typeface="+mn-lt"/>
                <a:ea typeface="微软雅黑" panose="020B0503020204020204" pitchFamily="34" charset="-122"/>
              </a:rPr>
              <a:t>/</a:t>
            </a:r>
            <a:r>
              <a:rPr lang="zh-CN" altLang="en-US" sz="2400" dirty="0">
                <a:solidFill>
                  <a:srgbClr val="2A3641"/>
                </a:solidFill>
                <a:latin typeface="+mn-lt"/>
                <a:ea typeface="微软雅黑" panose="020B0503020204020204" pitchFamily="34" charset="-122"/>
              </a:rPr>
              <a:t>单个服务器和多个客户端</a:t>
            </a:r>
            <a:r>
              <a:rPr lang="en-US" altLang="zh-CN" sz="2400" dirty="0">
                <a:solidFill>
                  <a:srgbClr val="2A3641"/>
                </a:solidFill>
                <a:latin typeface="+mn-lt"/>
                <a:ea typeface="微软雅黑" panose="020B0503020204020204" pitchFamily="34" charset="-122"/>
              </a:rPr>
              <a:t>/</a:t>
            </a:r>
            <a:r>
              <a:rPr lang="zh-CN" altLang="en-US" sz="2400" dirty="0">
                <a:solidFill>
                  <a:srgbClr val="2A3641"/>
                </a:solidFill>
                <a:latin typeface="+mn-lt"/>
                <a:ea typeface="微软雅黑" panose="020B0503020204020204" pitchFamily="34" charset="-122"/>
              </a:rPr>
              <a:t>多个服务器的变体。对于更加复杂的系统</a:t>
            </a:r>
            <a:r>
              <a:rPr lang="en-US" altLang="zh-CN" sz="2400" dirty="0">
                <a:solidFill>
                  <a:srgbClr val="2A3641"/>
                </a:solidFill>
                <a:latin typeface="+mn-lt"/>
                <a:ea typeface="微软雅黑" panose="020B0503020204020204" pitchFamily="34" charset="-122"/>
              </a:rPr>
              <a:t>,</a:t>
            </a:r>
            <a:r>
              <a:rPr lang="zh-CN" altLang="en-US" sz="2400" dirty="0">
                <a:solidFill>
                  <a:srgbClr val="2A3641"/>
                </a:solidFill>
                <a:latin typeface="+mn-lt"/>
                <a:ea typeface="微软雅黑" panose="020B0503020204020204" pitchFamily="34" charset="-122"/>
              </a:rPr>
              <a:t>可以采用类似于 </a:t>
            </a:r>
            <a:r>
              <a:rPr lang="en-US" altLang="zh-CN" sz="2400" dirty="0" err="1">
                <a:solidFill>
                  <a:srgbClr val="2A3641"/>
                </a:solidFill>
                <a:latin typeface="+mn-lt"/>
                <a:ea typeface="微软雅黑" panose="020B0503020204020204" pitchFamily="34" charset="-122"/>
              </a:rPr>
              <a:t>K.Birman</a:t>
            </a:r>
            <a:r>
              <a:rPr lang="en-US" altLang="zh-CN" sz="2400" dirty="0">
                <a:solidFill>
                  <a:srgbClr val="2A3641"/>
                </a:solidFill>
                <a:latin typeface="+mn-lt"/>
                <a:ea typeface="微软雅黑" panose="020B0503020204020204" pitchFamily="34" charset="-122"/>
              </a:rPr>
              <a:t> </a:t>
            </a:r>
            <a:r>
              <a:rPr lang="zh-CN" altLang="en-US" sz="2400" dirty="0">
                <a:solidFill>
                  <a:srgbClr val="2A3641"/>
                </a:solidFill>
                <a:latin typeface="+mn-lt"/>
                <a:ea typeface="微软雅黑" panose="020B0503020204020204" pitchFamily="34" charset="-122"/>
              </a:rPr>
              <a:t>所描述的</a:t>
            </a:r>
            <a:r>
              <a:rPr lang="en-US" altLang="zh-CN" sz="2400" dirty="0">
                <a:solidFill>
                  <a:srgbClr val="2A3641"/>
                </a:solidFill>
                <a:latin typeface="+mn-lt"/>
                <a:ea typeface="微软雅黑" panose="020B0503020204020204" pitchFamily="34" charset="-122"/>
              </a:rPr>
              <a:t>ISIS</a:t>
            </a:r>
            <a:r>
              <a:rPr lang="zh-CN" altLang="en-US" sz="2400" dirty="0">
                <a:solidFill>
                  <a:srgbClr val="2A3641"/>
                </a:solidFill>
                <a:latin typeface="+mn-lt"/>
                <a:ea typeface="微软雅黑" panose="020B0503020204020204" pitchFamily="34" charset="-122"/>
              </a:rPr>
              <a:t>系统中进程组方法以及其它的标注方法和工具。</a:t>
            </a:r>
            <a:endParaRPr lang="zh-CN" altLang="zh-CN" sz="2400" dirty="0">
              <a:solidFill>
                <a:srgbClr val="2A3641"/>
              </a:solidFill>
              <a:latin typeface="+mn-lt"/>
              <a:ea typeface="微软雅黑" panose="020B0503020204020204" pitchFamily="34" charset="-122"/>
            </a:endParaRPr>
          </a:p>
        </p:txBody>
      </p:sp>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a:t>PRD2018-G06</a:t>
            </a:r>
            <a:endParaRPr lang="zh-CN" altLang="en-US"/>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16</a:t>
            </a:fld>
            <a:endParaRPr lang="zh-CN" altLang="en-US"/>
          </a:p>
        </p:txBody>
      </p:sp>
      <p:sp>
        <p:nvSpPr>
          <p:cNvPr id="10" name="文本框 9">
            <a:extLst>
              <a:ext uri="{FF2B5EF4-FFF2-40B4-BE49-F238E27FC236}">
                <a16:creationId xmlns:a16="http://schemas.microsoft.com/office/drawing/2014/main" id="{118693DF-6F57-4B33-8016-B3F2226C6934}"/>
              </a:ext>
            </a:extLst>
          </p:cNvPr>
          <p:cNvSpPr txBox="1"/>
          <p:nvPr/>
        </p:nvSpPr>
        <p:spPr>
          <a:xfrm>
            <a:off x="-306522" y="226719"/>
            <a:ext cx="4207336" cy="52322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mn-ea"/>
                <a:cs typeface="+mn-ea"/>
                <a:sym typeface="+mn-lt"/>
              </a:rPr>
              <a:t>02 </a:t>
            </a:r>
            <a:r>
              <a:rPr lang="zh-CN" altLang="en-US" sz="2800" b="1" dirty="0">
                <a:solidFill>
                  <a:prstClr val="black"/>
                </a:solidFill>
                <a:latin typeface="+mn-ea"/>
                <a:cs typeface="+mn-ea"/>
                <a:sym typeface="+mn-lt"/>
              </a:rPr>
              <a:t>进程视图 </a:t>
            </a:r>
            <a:r>
              <a:rPr lang="zh-CN" altLang="en-US" b="1" dirty="0">
                <a:solidFill>
                  <a:prstClr val="black"/>
                </a:solidFill>
                <a:latin typeface="+mn-ea"/>
                <a:cs typeface="+mn-ea"/>
                <a:sym typeface="+mn-lt"/>
              </a:rPr>
              <a:t>视图风格</a:t>
            </a:r>
            <a:endParaRPr lang="zh-CN" altLang="en-US" sz="2800" b="1" dirty="0">
              <a:solidFill>
                <a:prstClr val="black"/>
              </a:solidFill>
              <a:latin typeface="+mn-ea"/>
              <a:cs typeface="+mn-ea"/>
              <a:sym typeface="+mn-lt"/>
            </a:endParaRPr>
          </a:p>
        </p:txBody>
      </p:sp>
    </p:spTree>
    <p:extLst>
      <p:ext uri="{BB962C8B-B14F-4D97-AF65-F5344CB8AC3E}">
        <p14:creationId xmlns:p14="http://schemas.microsoft.com/office/powerpoint/2010/main" val="84354453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dirty="0"/>
              <a:t>PRD2018-G06</a:t>
            </a:r>
            <a:endParaRPr lang="zh-CN" altLang="en-US" dirty="0"/>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17</a:t>
            </a:fld>
            <a:endParaRPr lang="zh-CN" altLang="en-US"/>
          </a:p>
        </p:txBody>
      </p:sp>
      <p:sp>
        <p:nvSpPr>
          <p:cNvPr id="9" name="文本框 8">
            <a:extLst>
              <a:ext uri="{FF2B5EF4-FFF2-40B4-BE49-F238E27FC236}">
                <a16:creationId xmlns:a16="http://schemas.microsoft.com/office/drawing/2014/main" id="{1A5EB8D1-B0B4-4CB1-B769-FE6E6DDE3921}"/>
              </a:ext>
            </a:extLst>
          </p:cNvPr>
          <p:cNvSpPr txBox="1"/>
          <p:nvPr/>
        </p:nvSpPr>
        <p:spPr>
          <a:xfrm>
            <a:off x="197284" y="5825553"/>
            <a:ext cx="640916" cy="461665"/>
          </a:xfrm>
          <a:prstGeom prst="rect">
            <a:avLst/>
          </a:prstGeom>
          <a:noFill/>
        </p:spPr>
        <p:txBody>
          <a:bodyPr wrap="square" rtlCol="0">
            <a:spAutoFit/>
          </a:bodyPr>
          <a:lstStyle/>
          <a:p>
            <a:r>
              <a:rPr lang="en-US" altLang="zh-CN" sz="2400" b="1" dirty="0">
                <a:solidFill>
                  <a:srgbClr val="00B050"/>
                </a:solidFill>
              </a:rPr>
              <a:t>[1]</a:t>
            </a:r>
            <a:endParaRPr lang="zh-CN" altLang="en-US" sz="2400" b="1" dirty="0">
              <a:solidFill>
                <a:srgbClr val="00B050"/>
              </a:solidFill>
            </a:endParaRPr>
          </a:p>
        </p:txBody>
      </p:sp>
      <p:sp>
        <p:nvSpPr>
          <p:cNvPr id="10" name="文本框 9">
            <a:extLst>
              <a:ext uri="{FF2B5EF4-FFF2-40B4-BE49-F238E27FC236}">
                <a16:creationId xmlns:a16="http://schemas.microsoft.com/office/drawing/2014/main" id="{118693DF-6F57-4B33-8016-B3F2226C6934}"/>
              </a:ext>
            </a:extLst>
          </p:cNvPr>
          <p:cNvSpPr txBox="1"/>
          <p:nvPr/>
        </p:nvSpPr>
        <p:spPr>
          <a:xfrm>
            <a:off x="-319048" y="226719"/>
            <a:ext cx="4207336" cy="52322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mn-ea"/>
                <a:cs typeface="+mn-ea"/>
                <a:sym typeface="+mn-lt"/>
              </a:rPr>
              <a:t>02 </a:t>
            </a:r>
            <a:r>
              <a:rPr lang="zh-CN" altLang="en-US" sz="2800" b="1" dirty="0">
                <a:solidFill>
                  <a:prstClr val="black"/>
                </a:solidFill>
                <a:latin typeface="+mn-ea"/>
                <a:cs typeface="+mn-ea"/>
                <a:sym typeface="+mn-lt"/>
              </a:rPr>
              <a:t>进程视图 </a:t>
            </a:r>
            <a:r>
              <a:rPr lang="zh-CN" altLang="en-US" b="1" dirty="0">
                <a:solidFill>
                  <a:prstClr val="black"/>
                </a:solidFill>
                <a:latin typeface="+mn-ea"/>
                <a:cs typeface="+mn-ea"/>
                <a:sym typeface="+mn-lt"/>
              </a:rPr>
              <a:t>视图样例</a:t>
            </a:r>
            <a:endParaRPr lang="zh-CN" altLang="en-US" sz="2800" b="1" dirty="0">
              <a:solidFill>
                <a:prstClr val="black"/>
              </a:solidFill>
              <a:latin typeface="+mn-ea"/>
              <a:cs typeface="+mn-ea"/>
              <a:sym typeface="+mn-lt"/>
            </a:endParaRPr>
          </a:p>
        </p:txBody>
      </p:sp>
      <p:sp>
        <p:nvSpPr>
          <p:cNvPr id="11" name="矩形 10">
            <a:extLst>
              <a:ext uri="{FF2B5EF4-FFF2-40B4-BE49-F238E27FC236}">
                <a16:creationId xmlns:a16="http://schemas.microsoft.com/office/drawing/2014/main" id="{8AA869B2-35AC-4004-972B-EBEF3C6EFC1D}"/>
              </a:ext>
            </a:extLst>
          </p:cNvPr>
          <p:cNvSpPr/>
          <p:nvPr/>
        </p:nvSpPr>
        <p:spPr>
          <a:xfrm>
            <a:off x="7130148" y="801614"/>
            <a:ext cx="4572000" cy="5254772"/>
          </a:xfrm>
          <a:prstGeom prst="rect">
            <a:avLst/>
          </a:prstGeom>
        </p:spPr>
        <p:txBody>
          <a:bodyPr wrap="square">
            <a:spAutoFit/>
          </a:bodyPr>
          <a:lstStyle/>
          <a:p>
            <a:pPr>
              <a:lnSpc>
                <a:spcPct val="130000"/>
              </a:lnSpc>
            </a:pPr>
            <a:r>
              <a:rPr lang="zh-CN" altLang="en-US" sz="2000" dirty="0">
                <a:latin typeface="微软雅黑" panose="020B0503020204020204" pitchFamily="34" charset="-122"/>
                <a:ea typeface="微软雅黑" panose="020B0503020204020204" pitchFamily="34" charset="-122"/>
              </a:rPr>
              <a:t>所有的终端由单个的 </a:t>
            </a:r>
            <a:r>
              <a:rPr lang="en-US" altLang="zh-CN" sz="2000" dirty="0" err="1">
                <a:latin typeface="微软雅黑" panose="020B0503020204020204" pitchFamily="34" charset="-122"/>
                <a:ea typeface="微软雅黑" panose="020B0503020204020204" pitchFamily="34" charset="-122"/>
              </a:rPr>
              <a:t>Termal</a:t>
            </a:r>
            <a:r>
              <a:rPr lang="en-US" altLang="zh-CN" sz="2000" dirty="0">
                <a:latin typeface="微软雅黑" panose="020B0503020204020204" pitchFamily="34" charset="-122"/>
                <a:ea typeface="微软雅黑" panose="020B0503020204020204" pitchFamily="34" charset="-122"/>
              </a:rPr>
              <a:t> process </a:t>
            </a:r>
            <a:r>
              <a:rPr lang="zh-CN" altLang="en-US" sz="2000" dirty="0">
                <a:latin typeface="微软雅黑" panose="020B0503020204020204" pitchFamily="34" charset="-122"/>
                <a:ea typeface="微软雅黑" panose="020B0503020204020204" pitchFamily="34" charset="-122"/>
              </a:rPr>
              <a:t>处理，其中 </a:t>
            </a:r>
            <a:r>
              <a:rPr lang="en-US" altLang="zh-CN" sz="2000" dirty="0" err="1">
                <a:latin typeface="微软雅黑" panose="020B0503020204020204" pitchFamily="34" charset="-122"/>
                <a:ea typeface="微软雅黑" panose="020B0503020204020204" pitchFamily="34" charset="-122"/>
              </a:rPr>
              <a:t>Termal</a:t>
            </a:r>
            <a:r>
              <a:rPr lang="en-US" altLang="zh-CN" sz="2000" dirty="0">
                <a:latin typeface="微软雅黑" panose="020B0503020204020204" pitchFamily="34" charset="-122"/>
                <a:ea typeface="微软雅黑" panose="020B0503020204020204" pitchFamily="34" charset="-122"/>
              </a:rPr>
              <a:t> process </a:t>
            </a:r>
            <a:r>
              <a:rPr lang="zh-CN" altLang="en-US" sz="2000" dirty="0">
                <a:latin typeface="微软雅黑" panose="020B0503020204020204" pitchFamily="34" charset="-122"/>
                <a:ea typeface="微软雅黑" panose="020B0503020204020204" pitchFamily="34" charset="-122"/>
              </a:rPr>
              <a:t>由输入队列中的消息进行驱动。</a:t>
            </a:r>
            <a:r>
              <a:rPr lang="en-US" altLang="zh-CN" sz="2000" dirty="0">
                <a:latin typeface="微软雅黑" panose="020B0503020204020204" pitchFamily="34" charset="-122"/>
                <a:ea typeface="微软雅黑" panose="020B0503020204020204" pitchFamily="34" charset="-122"/>
              </a:rPr>
              <a:t>Controller </a:t>
            </a:r>
            <a:r>
              <a:rPr lang="zh-CN" altLang="en-US" sz="2000" dirty="0">
                <a:latin typeface="微软雅黑" panose="020B0503020204020204" pitchFamily="34" charset="-122"/>
                <a:ea typeface="微软雅黑" panose="020B0503020204020204" pitchFamily="34" charset="-122"/>
              </a:rPr>
              <a:t>对象在组成控制过程三个任务之中的一项任务上执行：</a:t>
            </a:r>
            <a:r>
              <a:rPr lang="en-US" altLang="zh-CN" sz="2000" dirty="0">
                <a:latin typeface="微软雅黑" panose="020B0503020204020204" pitchFamily="34" charset="-122"/>
                <a:ea typeface="微软雅黑" panose="020B0503020204020204" pitchFamily="34" charset="-122"/>
              </a:rPr>
              <a:t>Low cycle rate task </a:t>
            </a:r>
            <a:r>
              <a:rPr lang="zh-CN" altLang="en-US" sz="2000" dirty="0">
                <a:latin typeface="微软雅黑" panose="020B0503020204020204" pitchFamily="34" charset="-122"/>
                <a:ea typeface="微软雅黑" panose="020B0503020204020204" pitchFamily="34" charset="-122"/>
              </a:rPr>
              <a:t>扫描所有的非活动终端</a:t>
            </a:r>
            <a:r>
              <a:rPr lang="en-US" altLang="zh-CN" sz="2000" dirty="0">
                <a:latin typeface="微软雅黑" panose="020B0503020204020204" pitchFamily="34" charset="-122"/>
                <a:ea typeface="微软雅黑" panose="020B0503020204020204" pitchFamily="34" charset="-122"/>
              </a:rPr>
              <a:t>(200 </a:t>
            </a:r>
            <a:r>
              <a:rPr lang="en-US" altLang="zh-CN" sz="2000" dirty="0" err="1">
                <a:latin typeface="微软雅黑" panose="020B0503020204020204" pitchFamily="34" charset="-122"/>
                <a:ea typeface="微软雅黑" panose="020B0503020204020204" pitchFamily="34" charset="-122"/>
              </a:rPr>
              <a:t>ms</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，将 </a:t>
            </a:r>
            <a:r>
              <a:rPr lang="en-US" altLang="zh-CN" sz="2000" dirty="0">
                <a:latin typeface="微软雅黑" panose="020B0503020204020204" pitchFamily="34" charset="-122"/>
                <a:ea typeface="微软雅黑" panose="020B0503020204020204" pitchFamily="34" charset="-122"/>
              </a:rPr>
              <a:t>High cycle rate task(10 </a:t>
            </a:r>
            <a:r>
              <a:rPr lang="en-US" altLang="zh-CN" sz="2000" dirty="0" err="1">
                <a:latin typeface="微软雅黑" panose="020B0503020204020204" pitchFamily="34" charset="-122"/>
                <a:ea typeface="微软雅黑" panose="020B0503020204020204" pitchFamily="34" charset="-122"/>
              </a:rPr>
              <a:t>ms</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扫描清单中的终端激活，其中 </a:t>
            </a:r>
            <a:r>
              <a:rPr lang="en-US" altLang="zh-CN" sz="2000" dirty="0">
                <a:latin typeface="微软雅黑" panose="020B0503020204020204" pitchFamily="34" charset="-122"/>
                <a:ea typeface="微软雅黑" panose="020B0503020204020204" pitchFamily="34" charset="-122"/>
              </a:rPr>
              <a:t>High cycle rate task </a:t>
            </a:r>
            <a:r>
              <a:rPr lang="zh-CN" altLang="en-US" sz="2000" dirty="0">
                <a:latin typeface="微软雅黑" panose="020B0503020204020204" pitchFamily="34" charset="-122"/>
                <a:ea typeface="微软雅黑" panose="020B0503020204020204" pitchFamily="34" charset="-122"/>
              </a:rPr>
              <a:t>检测任何重要的状态变化，将它们传递给 </a:t>
            </a:r>
            <a:r>
              <a:rPr lang="en-US" altLang="zh-CN" sz="2000" dirty="0">
                <a:latin typeface="微软雅黑" panose="020B0503020204020204" pitchFamily="34" charset="-122"/>
                <a:ea typeface="微软雅黑" panose="020B0503020204020204" pitchFamily="34" charset="-122"/>
              </a:rPr>
              <a:t>Main controller task</a:t>
            </a:r>
            <a:r>
              <a:rPr lang="zh-CN" altLang="en-US" sz="2000" dirty="0">
                <a:latin typeface="微软雅黑" panose="020B0503020204020204" pitchFamily="34" charset="-122"/>
                <a:ea typeface="微软雅黑" panose="020B0503020204020204" pitchFamily="34" charset="-122"/>
              </a:rPr>
              <a:t>，由它来对状态的变更进行解释</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并通过向对应的终端发送消息来通信。这里 </a:t>
            </a:r>
            <a:r>
              <a:rPr lang="en-US" altLang="zh-CN" sz="2000" dirty="0">
                <a:latin typeface="微软雅黑" panose="020B0503020204020204" pitchFamily="34" charset="-122"/>
                <a:ea typeface="微软雅黑" panose="020B0503020204020204" pitchFamily="34" charset="-122"/>
              </a:rPr>
              <a:t>Controller </a:t>
            </a:r>
            <a:r>
              <a:rPr lang="zh-CN" altLang="en-US" sz="2000" dirty="0">
                <a:latin typeface="微软雅黑" panose="020B0503020204020204" pitchFamily="34" charset="-122"/>
                <a:ea typeface="微软雅黑" panose="020B0503020204020204" pitchFamily="34" charset="-122"/>
              </a:rPr>
              <a:t>过程中的通信通过共享内存来实现。</a:t>
            </a:r>
            <a:endParaRPr lang="zh-CN" altLang="zh-CN" dirty="0">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 name="图片 1">
            <a:extLst>
              <a:ext uri="{FF2B5EF4-FFF2-40B4-BE49-F238E27FC236}">
                <a16:creationId xmlns:a16="http://schemas.microsoft.com/office/drawing/2014/main" id="{6AA2CA01-5535-4703-9E4D-F953FD1D9DE2}"/>
              </a:ext>
            </a:extLst>
          </p:cNvPr>
          <p:cNvPicPr>
            <a:picLocks noChangeAspect="1"/>
          </p:cNvPicPr>
          <p:nvPr/>
        </p:nvPicPr>
        <p:blipFill>
          <a:blip r:embed="rId3"/>
          <a:stretch>
            <a:fillRect/>
          </a:stretch>
        </p:blipFill>
        <p:spPr>
          <a:xfrm>
            <a:off x="489852" y="1205656"/>
            <a:ext cx="6609730" cy="4694976"/>
          </a:xfrm>
          <a:prstGeom prst="rect">
            <a:avLst/>
          </a:prstGeom>
        </p:spPr>
      </p:pic>
    </p:spTree>
    <p:extLst>
      <p:ext uri="{BB962C8B-B14F-4D97-AF65-F5344CB8AC3E}">
        <p14:creationId xmlns:p14="http://schemas.microsoft.com/office/powerpoint/2010/main" val="205543352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7705E42-FB4F-4F43-A9C8-044AAB10A743}"/>
              </a:ext>
            </a:extLst>
          </p:cNvPr>
          <p:cNvSpPr/>
          <p:nvPr/>
        </p:nvSpPr>
        <p:spPr>
          <a:xfrm>
            <a:off x="1594634" y="2330069"/>
            <a:ext cx="9002731" cy="1877437"/>
          </a:xfrm>
          <a:prstGeom prst="rect">
            <a:avLst/>
          </a:prstGeom>
        </p:spPr>
        <p:txBody>
          <a:bodyPr wrap="square">
            <a:spAutoFit/>
          </a:bodyPr>
          <a:lstStyle/>
          <a:p>
            <a:r>
              <a:rPr lang="en-US" altLang="zh-CN" sz="3200" dirty="0"/>
              <a:t>	</a:t>
            </a:r>
            <a:r>
              <a:rPr lang="zh-CN" altLang="en-US" sz="2800" dirty="0"/>
              <a:t>开发视图</a:t>
            </a:r>
            <a:r>
              <a:rPr lang="zh-CN" altLang="en-US" sz="2800" b="1" dirty="0">
                <a:solidFill>
                  <a:srgbClr val="FF0000"/>
                </a:solidFill>
              </a:rPr>
              <a:t>关注软件开发环境下实际模块的组织</a:t>
            </a:r>
            <a:r>
              <a:rPr lang="zh-CN" altLang="en-US" sz="2800" dirty="0"/>
              <a:t>。软件打包成小的程序块（程序库或子系统），它们可以由一位或几位开发人员来开发。子系统可以组织成分层结构，每个层为上一层提供良好定义的接口。</a:t>
            </a:r>
          </a:p>
        </p:txBody>
      </p:sp>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a:t>PRD2018-G06</a:t>
            </a:r>
            <a:endParaRPr lang="zh-CN" altLang="en-US"/>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18</a:t>
            </a:fld>
            <a:endParaRPr lang="zh-CN" altLang="en-US"/>
          </a:p>
        </p:txBody>
      </p:sp>
      <p:sp>
        <p:nvSpPr>
          <p:cNvPr id="15" name="文本框 14">
            <a:extLst>
              <a:ext uri="{FF2B5EF4-FFF2-40B4-BE49-F238E27FC236}">
                <a16:creationId xmlns:a16="http://schemas.microsoft.com/office/drawing/2014/main" id="{3AF6BD19-AD9A-4E10-8FAC-A68A5FC5A164}"/>
              </a:ext>
            </a:extLst>
          </p:cNvPr>
          <p:cNvSpPr txBox="1"/>
          <p:nvPr/>
        </p:nvSpPr>
        <p:spPr>
          <a:xfrm>
            <a:off x="-594621" y="207120"/>
            <a:ext cx="3750136" cy="52322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mn-ea"/>
                <a:cs typeface="+mn-ea"/>
                <a:sym typeface="+mn-lt"/>
              </a:rPr>
              <a:t>03 </a:t>
            </a:r>
            <a:r>
              <a:rPr lang="zh-CN" altLang="en-US" sz="2800" b="1" dirty="0">
                <a:solidFill>
                  <a:prstClr val="black"/>
                </a:solidFill>
                <a:latin typeface="+mn-ea"/>
                <a:cs typeface="+mn-ea"/>
                <a:sym typeface="+mn-lt"/>
              </a:rPr>
              <a:t>开发视图</a:t>
            </a:r>
          </a:p>
        </p:txBody>
      </p:sp>
    </p:spTree>
    <p:extLst>
      <p:ext uri="{BB962C8B-B14F-4D97-AF65-F5344CB8AC3E}">
        <p14:creationId xmlns:p14="http://schemas.microsoft.com/office/powerpoint/2010/main" val="297437832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a:t>PRD2018-G06</a:t>
            </a:r>
            <a:endParaRPr lang="zh-CN" altLang="en-US"/>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19</a:t>
            </a:fld>
            <a:endParaRPr lang="zh-CN" altLang="en-US"/>
          </a:p>
        </p:txBody>
      </p:sp>
      <p:sp>
        <p:nvSpPr>
          <p:cNvPr id="10" name="文本框 9">
            <a:extLst>
              <a:ext uri="{FF2B5EF4-FFF2-40B4-BE49-F238E27FC236}">
                <a16:creationId xmlns:a16="http://schemas.microsoft.com/office/drawing/2014/main" id="{118693DF-6F57-4B33-8016-B3F2226C6934}"/>
              </a:ext>
            </a:extLst>
          </p:cNvPr>
          <p:cNvSpPr txBox="1"/>
          <p:nvPr/>
        </p:nvSpPr>
        <p:spPr>
          <a:xfrm>
            <a:off x="-319048" y="235051"/>
            <a:ext cx="4207336" cy="52322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mn-ea"/>
                <a:cs typeface="+mn-ea"/>
                <a:sym typeface="+mn-lt"/>
              </a:rPr>
              <a:t>03 </a:t>
            </a:r>
            <a:r>
              <a:rPr lang="zh-CN" altLang="en-US" sz="2800" b="1" dirty="0">
                <a:solidFill>
                  <a:prstClr val="black"/>
                </a:solidFill>
                <a:latin typeface="+mn-ea"/>
                <a:cs typeface="+mn-ea"/>
                <a:sym typeface="+mn-lt"/>
              </a:rPr>
              <a:t>开发视图 </a:t>
            </a:r>
            <a:r>
              <a:rPr lang="zh-CN" altLang="en-US" b="1" dirty="0">
                <a:solidFill>
                  <a:prstClr val="black"/>
                </a:solidFill>
                <a:latin typeface="+mn-ea"/>
                <a:cs typeface="+mn-ea"/>
                <a:sym typeface="+mn-lt"/>
              </a:rPr>
              <a:t>表示方法</a:t>
            </a:r>
            <a:endParaRPr lang="zh-CN" altLang="en-US" sz="2800" b="1" dirty="0">
              <a:solidFill>
                <a:prstClr val="black"/>
              </a:solidFill>
              <a:latin typeface="+mn-ea"/>
              <a:cs typeface="+mn-ea"/>
              <a:sym typeface="+mn-lt"/>
            </a:endParaRPr>
          </a:p>
        </p:txBody>
      </p:sp>
      <p:sp>
        <p:nvSpPr>
          <p:cNvPr id="11" name="文本框 10">
            <a:extLst>
              <a:ext uri="{FF2B5EF4-FFF2-40B4-BE49-F238E27FC236}">
                <a16:creationId xmlns:a16="http://schemas.microsoft.com/office/drawing/2014/main" id="{1AA97558-AA80-4244-8515-1194F1B834CC}"/>
              </a:ext>
            </a:extLst>
          </p:cNvPr>
          <p:cNvSpPr txBox="1"/>
          <p:nvPr/>
        </p:nvSpPr>
        <p:spPr>
          <a:xfrm>
            <a:off x="10928175" y="5758160"/>
            <a:ext cx="640916" cy="461665"/>
          </a:xfrm>
          <a:prstGeom prst="rect">
            <a:avLst/>
          </a:prstGeom>
          <a:noFill/>
        </p:spPr>
        <p:txBody>
          <a:bodyPr wrap="square" rtlCol="0">
            <a:spAutoFit/>
          </a:bodyPr>
          <a:lstStyle/>
          <a:p>
            <a:r>
              <a:rPr lang="en-US" altLang="zh-CN" sz="2400" b="1" dirty="0">
                <a:solidFill>
                  <a:srgbClr val="00B050"/>
                </a:solidFill>
              </a:rPr>
              <a:t>[1]</a:t>
            </a:r>
            <a:endParaRPr lang="zh-CN" altLang="en-US" sz="2400" b="1" dirty="0">
              <a:solidFill>
                <a:srgbClr val="00B050"/>
              </a:solidFill>
            </a:endParaRPr>
          </a:p>
        </p:txBody>
      </p:sp>
      <p:pic>
        <p:nvPicPr>
          <p:cNvPr id="7" name="图片 6">
            <a:extLst>
              <a:ext uri="{FF2B5EF4-FFF2-40B4-BE49-F238E27FC236}">
                <a16:creationId xmlns:a16="http://schemas.microsoft.com/office/drawing/2014/main" id="{6FAC69D1-26EC-4C90-B8F1-DA889631DCF0}"/>
              </a:ext>
            </a:extLst>
          </p:cNvPr>
          <p:cNvPicPr>
            <a:picLocks noChangeAspect="1"/>
          </p:cNvPicPr>
          <p:nvPr/>
        </p:nvPicPr>
        <p:blipFill>
          <a:blip r:embed="rId3"/>
          <a:stretch>
            <a:fillRect/>
          </a:stretch>
        </p:blipFill>
        <p:spPr>
          <a:xfrm>
            <a:off x="2209800" y="993322"/>
            <a:ext cx="8086725" cy="5048250"/>
          </a:xfrm>
          <a:prstGeom prst="rect">
            <a:avLst/>
          </a:prstGeom>
        </p:spPr>
      </p:pic>
    </p:spTree>
    <p:extLst>
      <p:ext uri="{BB962C8B-B14F-4D97-AF65-F5344CB8AC3E}">
        <p14:creationId xmlns:p14="http://schemas.microsoft.com/office/powerpoint/2010/main" val="418693121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6AC612D3-3415-4B09-87DA-2808EA5DCCB4}"/>
              </a:ext>
            </a:extLst>
          </p:cNvPr>
          <p:cNvSpPr>
            <a:spLocks noGrp="1"/>
          </p:cNvSpPr>
          <p:nvPr>
            <p:ph type="dt" sz="half" idx="10"/>
          </p:nvPr>
        </p:nvSpPr>
        <p:spPr/>
        <p:txBody>
          <a:bodyPr/>
          <a:lstStyle/>
          <a:p>
            <a:fld id="{552BA940-EAD5-4A52-89BB-179E1E86BA28}" type="datetime1">
              <a:rPr lang="zh-CN" altLang="en-US" smtClean="0"/>
              <a:t>2018/12/23</a:t>
            </a:fld>
            <a:endParaRPr lang="zh-CN" altLang="en-US" dirty="0"/>
          </a:p>
        </p:txBody>
      </p:sp>
      <p:sp>
        <p:nvSpPr>
          <p:cNvPr id="4" name="页脚占位符 3">
            <a:extLst>
              <a:ext uri="{FF2B5EF4-FFF2-40B4-BE49-F238E27FC236}">
                <a16:creationId xmlns:a16="http://schemas.microsoft.com/office/drawing/2014/main" id="{20DEEF66-D491-4295-B9ED-F29E0805F071}"/>
              </a:ext>
            </a:extLst>
          </p:cNvPr>
          <p:cNvSpPr>
            <a:spLocks noGrp="1"/>
          </p:cNvSpPr>
          <p:nvPr>
            <p:ph type="ftr" sz="quarter" idx="11"/>
          </p:nvPr>
        </p:nvSpPr>
        <p:spPr/>
        <p:txBody>
          <a:bodyPr/>
          <a:lstStyle/>
          <a:p>
            <a:r>
              <a:rPr lang="en-US" altLang="zh-CN"/>
              <a:t>PRD2018-G06</a:t>
            </a:r>
            <a:endParaRPr lang="zh-CN" altLang="en-US"/>
          </a:p>
        </p:txBody>
      </p:sp>
      <p:sp>
        <p:nvSpPr>
          <p:cNvPr id="6" name="灯片编号占位符 5">
            <a:extLst>
              <a:ext uri="{FF2B5EF4-FFF2-40B4-BE49-F238E27FC236}">
                <a16:creationId xmlns:a16="http://schemas.microsoft.com/office/drawing/2014/main" id="{6CF1B4B1-6D27-4656-8C1F-F81BA22FE3D0}"/>
              </a:ext>
            </a:extLst>
          </p:cNvPr>
          <p:cNvSpPr>
            <a:spLocks noGrp="1"/>
          </p:cNvSpPr>
          <p:nvPr>
            <p:ph type="sldNum" sz="quarter" idx="12"/>
          </p:nvPr>
        </p:nvSpPr>
        <p:spPr/>
        <p:txBody>
          <a:bodyPr/>
          <a:lstStyle/>
          <a:p>
            <a:fld id="{06ABA5CD-7A95-40B8-90D9-C5B6B6D9B417}" type="slidenum">
              <a:rPr lang="zh-CN" altLang="en-US" smtClean="0"/>
              <a:t>2</a:t>
            </a:fld>
            <a:endParaRPr lang="zh-CN" altLang="en-US"/>
          </a:p>
        </p:txBody>
      </p:sp>
      <p:sp>
        <p:nvSpPr>
          <p:cNvPr id="8" name="矩形 7">
            <a:extLst>
              <a:ext uri="{FF2B5EF4-FFF2-40B4-BE49-F238E27FC236}">
                <a16:creationId xmlns:a16="http://schemas.microsoft.com/office/drawing/2014/main" id="{7BDF7920-58F6-4E77-A45A-487D87A70198}"/>
              </a:ext>
            </a:extLst>
          </p:cNvPr>
          <p:cNvSpPr/>
          <p:nvPr/>
        </p:nvSpPr>
        <p:spPr>
          <a:xfrm>
            <a:off x="1060535" y="4035354"/>
            <a:ext cx="10070928" cy="1815882"/>
          </a:xfrm>
          <a:prstGeom prst="rect">
            <a:avLst/>
          </a:prstGeom>
        </p:spPr>
        <p:txBody>
          <a:bodyPr wrap="square">
            <a:spAutoFit/>
          </a:bodyPr>
          <a:lstStyle/>
          <a:p>
            <a:r>
              <a:rPr lang="en-US" altLang="zh-CN" sz="2800" dirty="0"/>
              <a:t>        </a:t>
            </a:r>
            <a:r>
              <a:rPr lang="zh-CN" altLang="en-US" sz="2800" dirty="0"/>
              <a:t>在许多文章和书籍中，作者欲用单张视图来捕捉所有的系统架构要点，</a:t>
            </a:r>
            <a:r>
              <a:rPr lang="zh-CN" altLang="en-US" sz="2800" b="1" dirty="0">
                <a:solidFill>
                  <a:srgbClr val="FF0000"/>
                </a:solidFill>
              </a:rPr>
              <a:t>有时架构并不能解决所有</a:t>
            </a:r>
            <a:r>
              <a:rPr lang="en-US" altLang="zh-CN" sz="2800" b="1" dirty="0">
                <a:solidFill>
                  <a:srgbClr val="FF0000"/>
                </a:solidFill>
              </a:rPr>
              <a:t>"</a:t>
            </a:r>
            <a:r>
              <a:rPr lang="zh-CN" altLang="en-US" sz="2800" b="1" dirty="0">
                <a:solidFill>
                  <a:srgbClr val="FF0000"/>
                </a:solidFill>
              </a:rPr>
              <a:t>客户</a:t>
            </a:r>
            <a:r>
              <a:rPr lang="en-US" altLang="zh-CN" sz="2800" b="1" dirty="0">
                <a:solidFill>
                  <a:srgbClr val="FF0000"/>
                </a:solidFill>
              </a:rPr>
              <a:t>"</a:t>
            </a:r>
            <a:r>
              <a:rPr lang="zh-CN" altLang="en-US" sz="2800" b="1" dirty="0">
                <a:solidFill>
                  <a:srgbClr val="FF0000"/>
                </a:solidFill>
              </a:rPr>
              <a:t>（</a:t>
            </a:r>
            <a:r>
              <a:rPr lang="en-US" altLang="zh-CN" sz="2800" b="1" dirty="0">
                <a:solidFill>
                  <a:srgbClr val="FF0000"/>
                </a:solidFill>
              </a:rPr>
              <a:t>"</a:t>
            </a:r>
            <a:r>
              <a:rPr lang="zh-CN" altLang="en-US" sz="2800" b="1" dirty="0">
                <a:solidFill>
                  <a:srgbClr val="FF0000"/>
                </a:solidFill>
              </a:rPr>
              <a:t>风险承担人</a:t>
            </a:r>
            <a:r>
              <a:rPr lang="en-US" altLang="zh-CN" sz="2800" b="1" dirty="0">
                <a:solidFill>
                  <a:srgbClr val="FF0000"/>
                </a:solidFill>
              </a:rPr>
              <a:t>"</a:t>
            </a:r>
            <a:r>
              <a:rPr lang="zh-CN" altLang="en-US" sz="2800" b="1" dirty="0">
                <a:solidFill>
                  <a:srgbClr val="FF0000"/>
                </a:solidFill>
              </a:rPr>
              <a:t>）所关注的问题</a:t>
            </a:r>
            <a:r>
              <a:rPr lang="zh-CN" altLang="en-US" sz="2800" dirty="0"/>
              <a:t>。所以建议使用多个并发的视图来组织软件架构的描述，每个视图仅用来描述一个特定的所关注的方面的集合。</a:t>
            </a:r>
          </a:p>
        </p:txBody>
      </p:sp>
      <p:sp>
        <p:nvSpPr>
          <p:cNvPr id="17" name="文本框 16">
            <a:extLst>
              <a:ext uri="{FF2B5EF4-FFF2-40B4-BE49-F238E27FC236}">
                <a16:creationId xmlns:a16="http://schemas.microsoft.com/office/drawing/2014/main" id="{05E60857-138F-4AC2-8A4D-529EC5CA9788}"/>
              </a:ext>
            </a:extLst>
          </p:cNvPr>
          <p:cNvSpPr txBox="1"/>
          <p:nvPr/>
        </p:nvSpPr>
        <p:spPr>
          <a:xfrm>
            <a:off x="10958185" y="5377045"/>
            <a:ext cx="640916" cy="461665"/>
          </a:xfrm>
          <a:prstGeom prst="rect">
            <a:avLst/>
          </a:prstGeom>
          <a:noFill/>
        </p:spPr>
        <p:txBody>
          <a:bodyPr wrap="square" rtlCol="0">
            <a:spAutoFit/>
          </a:bodyPr>
          <a:lstStyle/>
          <a:p>
            <a:r>
              <a:rPr lang="en-US" altLang="zh-CN" sz="2400" b="1" dirty="0">
                <a:solidFill>
                  <a:srgbClr val="00B050"/>
                </a:solidFill>
              </a:rPr>
              <a:t>[1]</a:t>
            </a:r>
            <a:endParaRPr lang="zh-CN" altLang="en-US" sz="2400" b="1" dirty="0">
              <a:solidFill>
                <a:srgbClr val="00B050"/>
              </a:solidFill>
            </a:endParaRPr>
          </a:p>
        </p:txBody>
      </p:sp>
      <p:pic>
        <p:nvPicPr>
          <p:cNvPr id="19" name="图片 18">
            <a:extLst>
              <a:ext uri="{FF2B5EF4-FFF2-40B4-BE49-F238E27FC236}">
                <a16:creationId xmlns:a16="http://schemas.microsoft.com/office/drawing/2014/main" id="{3B83F36F-1DEF-4178-BF38-AB5BC50A55E2}"/>
              </a:ext>
            </a:extLst>
          </p:cNvPr>
          <p:cNvPicPr>
            <a:picLocks noChangeAspect="1"/>
          </p:cNvPicPr>
          <p:nvPr/>
        </p:nvPicPr>
        <p:blipFill>
          <a:blip r:embed="rId3"/>
          <a:stretch>
            <a:fillRect/>
          </a:stretch>
        </p:blipFill>
        <p:spPr>
          <a:xfrm>
            <a:off x="1498946" y="784737"/>
            <a:ext cx="9194105" cy="3250617"/>
          </a:xfrm>
          <a:prstGeom prst="rect">
            <a:avLst/>
          </a:prstGeom>
        </p:spPr>
      </p:pic>
    </p:spTree>
    <p:extLst>
      <p:ext uri="{BB962C8B-B14F-4D97-AF65-F5344CB8AC3E}">
        <p14:creationId xmlns:p14="http://schemas.microsoft.com/office/powerpoint/2010/main" val="269422380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5">
            <a:extLst>
              <a:ext uri="{FF2B5EF4-FFF2-40B4-BE49-F238E27FC236}">
                <a16:creationId xmlns:a16="http://schemas.microsoft.com/office/drawing/2014/main" id="{54196242-C1E4-4F3C-B371-7BBDD806B852}"/>
              </a:ext>
            </a:extLst>
          </p:cNvPr>
          <p:cNvSpPr txBox="1">
            <a:spLocks noChangeArrowheads="1"/>
          </p:cNvSpPr>
          <p:nvPr/>
        </p:nvSpPr>
        <p:spPr bwMode="auto">
          <a:xfrm>
            <a:off x="1407960" y="2218301"/>
            <a:ext cx="9626600" cy="1973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2400" dirty="0">
                <a:solidFill>
                  <a:srgbClr val="2A3641"/>
                </a:solidFill>
                <a:latin typeface="+mn-lt"/>
                <a:ea typeface="微软雅黑" panose="020B0503020204020204" pitchFamily="34" charset="-122"/>
              </a:rPr>
              <a:t>	</a:t>
            </a:r>
            <a:r>
              <a:rPr lang="zh-CN" altLang="en-US" sz="2400" dirty="0">
                <a:solidFill>
                  <a:srgbClr val="2A3641"/>
                </a:solidFill>
                <a:latin typeface="+mn-lt"/>
                <a:ea typeface="微软雅黑" panose="020B0503020204020204" pitchFamily="34" charset="-122"/>
              </a:rPr>
              <a:t>高内聚低耦合：推荐使用分层（</a:t>
            </a:r>
            <a:r>
              <a:rPr lang="en-US" altLang="zh-CN" sz="2400" dirty="0">
                <a:solidFill>
                  <a:srgbClr val="2A3641"/>
                </a:solidFill>
                <a:latin typeface="+mn-lt"/>
                <a:ea typeface="微软雅黑" panose="020B0503020204020204" pitchFamily="34" charset="-122"/>
              </a:rPr>
              <a:t>layered</a:t>
            </a:r>
            <a:r>
              <a:rPr lang="zh-CN" altLang="en-US" sz="2400" dirty="0">
                <a:solidFill>
                  <a:srgbClr val="2A3641"/>
                </a:solidFill>
                <a:latin typeface="+mn-lt"/>
                <a:ea typeface="微软雅黑" panose="020B0503020204020204" pitchFamily="34" charset="-122"/>
              </a:rPr>
              <a:t>）的风格，定义 </a:t>
            </a:r>
            <a:r>
              <a:rPr lang="en-US" altLang="zh-CN" sz="2400" dirty="0">
                <a:solidFill>
                  <a:srgbClr val="2A3641"/>
                </a:solidFill>
                <a:latin typeface="+mn-lt"/>
                <a:ea typeface="微软雅黑" panose="020B0503020204020204" pitchFamily="34" charset="-122"/>
              </a:rPr>
              <a:t>4 </a:t>
            </a:r>
            <a:r>
              <a:rPr lang="zh-CN" altLang="en-US" sz="2400" dirty="0">
                <a:solidFill>
                  <a:srgbClr val="2A3641"/>
                </a:solidFill>
                <a:latin typeface="+mn-lt"/>
                <a:ea typeface="微软雅黑" panose="020B0503020204020204" pitchFamily="34" charset="-122"/>
              </a:rPr>
              <a:t>到 </a:t>
            </a:r>
            <a:r>
              <a:rPr lang="en-US" altLang="zh-CN" sz="2400" dirty="0">
                <a:solidFill>
                  <a:srgbClr val="2A3641"/>
                </a:solidFill>
                <a:latin typeface="+mn-lt"/>
                <a:ea typeface="微软雅黑" panose="020B0503020204020204" pitchFamily="34" charset="-122"/>
              </a:rPr>
              <a:t>6 </a:t>
            </a:r>
            <a:r>
              <a:rPr lang="zh-CN" altLang="en-US" sz="2400" dirty="0">
                <a:solidFill>
                  <a:srgbClr val="2A3641"/>
                </a:solidFill>
                <a:latin typeface="+mn-lt"/>
                <a:ea typeface="微软雅黑" panose="020B0503020204020204" pitchFamily="34" charset="-122"/>
              </a:rPr>
              <a:t>个子系统层。每层均具有良好定义的职责。设计规则是某层子系统依赖同一层或低一层的子系统，从而最大程度地减少了具有复杂模块依赖关系的网络的开发量，得到层次式的简单策略。</a:t>
            </a:r>
            <a:endParaRPr lang="zh-CN" altLang="zh-CN" sz="2400" dirty="0">
              <a:solidFill>
                <a:srgbClr val="2A3641"/>
              </a:solidFill>
              <a:latin typeface="+mn-lt"/>
              <a:ea typeface="微软雅黑" panose="020B0503020204020204" pitchFamily="34" charset="-122"/>
            </a:endParaRPr>
          </a:p>
        </p:txBody>
      </p:sp>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a:t>PRD2018-G06</a:t>
            </a:r>
            <a:endParaRPr lang="zh-CN" altLang="en-US"/>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20</a:t>
            </a:fld>
            <a:endParaRPr lang="zh-CN" altLang="en-US"/>
          </a:p>
        </p:txBody>
      </p:sp>
      <p:sp>
        <p:nvSpPr>
          <p:cNvPr id="10" name="文本框 9">
            <a:extLst>
              <a:ext uri="{FF2B5EF4-FFF2-40B4-BE49-F238E27FC236}">
                <a16:creationId xmlns:a16="http://schemas.microsoft.com/office/drawing/2014/main" id="{118693DF-6F57-4B33-8016-B3F2226C6934}"/>
              </a:ext>
            </a:extLst>
          </p:cNvPr>
          <p:cNvSpPr txBox="1"/>
          <p:nvPr/>
        </p:nvSpPr>
        <p:spPr>
          <a:xfrm>
            <a:off x="-306522" y="226719"/>
            <a:ext cx="4207336" cy="52322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mn-ea"/>
                <a:cs typeface="+mn-ea"/>
                <a:sym typeface="+mn-lt"/>
              </a:rPr>
              <a:t>03 </a:t>
            </a:r>
            <a:r>
              <a:rPr lang="zh-CN" altLang="en-US" sz="2800" b="1" dirty="0">
                <a:solidFill>
                  <a:prstClr val="black"/>
                </a:solidFill>
                <a:latin typeface="+mn-ea"/>
                <a:cs typeface="+mn-ea"/>
                <a:sym typeface="+mn-lt"/>
              </a:rPr>
              <a:t>开发视图 </a:t>
            </a:r>
            <a:r>
              <a:rPr lang="zh-CN" altLang="en-US" b="1" dirty="0">
                <a:solidFill>
                  <a:prstClr val="black"/>
                </a:solidFill>
                <a:latin typeface="+mn-ea"/>
                <a:cs typeface="+mn-ea"/>
                <a:sym typeface="+mn-lt"/>
              </a:rPr>
              <a:t>视图风格</a:t>
            </a:r>
            <a:endParaRPr lang="zh-CN" altLang="en-US" sz="2800" b="1" dirty="0">
              <a:solidFill>
                <a:prstClr val="black"/>
              </a:solidFill>
              <a:latin typeface="+mn-ea"/>
              <a:cs typeface="+mn-ea"/>
              <a:sym typeface="+mn-lt"/>
            </a:endParaRPr>
          </a:p>
        </p:txBody>
      </p:sp>
    </p:spTree>
    <p:extLst>
      <p:ext uri="{BB962C8B-B14F-4D97-AF65-F5344CB8AC3E}">
        <p14:creationId xmlns:p14="http://schemas.microsoft.com/office/powerpoint/2010/main" val="206055298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dirty="0"/>
              <a:t>PRD2018-G06</a:t>
            </a:r>
            <a:endParaRPr lang="zh-CN" altLang="en-US" dirty="0"/>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21</a:t>
            </a:fld>
            <a:endParaRPr lang="zh-CN" altLang="en-US"/>
          </a:p>
        </p:txBody>
      </p:sp>
      <p:sp>
        <p:nvSpPr>
          <p:cNvPr id="10" name="文本框 9">
            <a:extLst>
              <a:ext uri="{FF2B5EF4-FFF2-40B4-BE49-F238E27FC236}">
                <a16:creationId xmlns:a16="http://schemas.microsoft.com/office/drawing/2014/main" id="{118693DF-6F57-4B33-8016-B3F2226C6934}"/>
              </a:ext>
            </a:extLst>
          </p:cNvPr>
          <p:cNvSpPr txBox="1"/>
          <p:nvPr/>
        </p:nvSpPr>
        <p:spPr>
          <a:xfrm>
            <a:off x="-319048" y="226719"/>
            <a:ext cx="4207336" cy="52322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mn-ea"/>
                <a:cs typeface="+mn-ea"/>
                <a:sym typeface="+mn-lt"/>
              </a:rPr>
              <a:t>03 </a:t>
            </a:r>
            <a:r>
              <a:rPr lang="zh-CN" altLang="en-US" sz="2800" b="1" dirty="0">
                <a:solidFill>
                  <a:prstClr val="black"/>
                </a:solidFill>
                <a:latin typeface="+mn-ea"/>
                <a:cs typeface="+mn-ea"/>
                <a:sym typeface="+mn-lt"/>
              </a:rPr>
              <a:t>开发视图 </a:t>
            </a:r>
            <a:r>
              <a:rPr lang="zh-CN" altLang="en-US" b="1" dirty="0">
                <a:solidFill>
                  <a:prstClr val="black"/>
                </a:solidFill>
                <a:latin typeface="+mn-ea"/>
                <a:cs typeface="+mn-ea"/>
                <a:sym typeface="+mn-lt"/>
              </a:rPr>
              <a:t>视图样例</a:t>
            </a:r>
            <a:endParaRPr lang="zh-CN" altLang="en-US" sz="2800" b="1" dirty="0">
              <a:solidFill>
                <a:prstClr val="black"/>
              </a:solidFill>
              <a:latin typeface="+mn-ea"/>
              <a:cs typeface="+mn-ea"/>
              <a:sym typeface="+mn-lt"/>
            </a:endParaRPr>
          </a:p>
        </p:txBody>
      </p:sp>
      <p:sp>
        <p:nvSpPr>
          <p:cNvPr id="11" name="矩形 10">
            <a:extLst>
              <a:ext uri="{FF2B5EF4-FFF2-40B4-BE49-F238E27FC236}">
                <a16:creationId xmlns:a16="http://schemas.microsoft.com/office/drawing/2014/main" id="{8AA869B2-35AC-4004-972B-EBEF3C6EFC1D}"/>
              </a:ext>
            </a:extLst>
          </p:cNvPr>
          <p:cNvSpPr/>
          <p:nvPr/>
        </p:nvSpPr>
        <p:spPr>
          <a:xfrm>
            <a:off x="7506771" y="1101578"/>
            <a:ext cx="4355377" cy="5254772"/>
          </a:xfrm>
          <a:prstGeom prst="rect">
            <a:avLst/>
          </a:prstGeom>
        </p:spPr>
        <p:txBody>
          <a:bodyPr wrap="square">
            <a:spAutoFit/>
          </a:bodyPr>
          <a:lstStyle/>
          <a:p>
            <a:pPr>
              <a:lnSpc>
                <a:spcPct val="130000"/>
              </a:lnSpc>
            </a:pPr>
            <a:r>
              <a:rPr lang="zh-CN" altLang="en-US" sz="2000" b="1" dirty="0">
                <a:latin typeface="微软雅黑" panose="020B0503020204020204" pitchFamily="34" charset="-122"/>
                <a:ea typeface="微软雅黑" panose="020B0503020204020204" pitchFamily="34" charset="-122"/>
              </a:rPr>
              <a:t>第一层和第二层</a:t>
            </a:r>
            <a:r>
              <a:rPr lang="zh-CN" altLang="en-US" sz="2000" dirty="0">
                <a:latin typeface="微软雅黑" panose="020B0503020204020204" pitchFamily="34" charset="-122"/>
                <a:ea typeface="微软雅黑" panose="020B0503020204020204" pitchFamily="34" charset="-122"/>
              </a:rPr>
              <a:t>组成了独立于域的覆盖整个产品线的分布式基础设施，并保护其免受不同硬件平台、操作系统或市售产品（如数据库管理系统）的影响。</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zh-CN" altLang="en-US" sz="2000" b="1" dirty="0">
                <a:latin typeface="微软雅黑" panose="020B0503020204020204" pitchFamily="34" charset="-122"/>
                <a:ea typeface="微软雅黑" panose="020B0503020204020204" pitchFamily="34" charset="-122"/>
              </a:rPr>
              <a:t>第三层</a:t>
            </a:r>
            <a:r>
              <a:rPr lang="zh-CN" altLang="en-US" sz="2000" dirty="0">
                <a:latin typeface="微软雅黑" panose="020B0503020204020204" pitchFamily="34" charset="-122"/>
                <a:ea typeface="微软雅黑" panose="020B0503020204020204" pitchFamily="34" charset="-122"/>
              </a:rPr>
              <a:t>为该基础设施增加了 </a:t>
            </a:r>
            <a:r>
              <a:rPr lang="en-US" altLang="zh-CN" sz="2000" dirty="0">
                <a:latin typeface="微软雅黑" panose="020B0503020204020204" pitchFamily="34" charset="-122"/>
                <a:ea typeface="微软雅黑" panose="020B0503020204020204" pitchFamily="34" charset="-122"/>
              </a:rPr>
              <a:t>ATC </a:t>
            </a:r>
            <a:r>
              <a:rPr lang="zh-CN" altLang="en-US" sz="2000" dirty="0">
                <a:latin typeface="微软雅黑" panose="020B0503020204020204" pitchFamily="34" charset="-122"/>
                <a:ea typeface="微软雅黑" panose="020B0503020204020204" pitchFamily="34" charset="-122"/>
              </a:rPr>
              <a:t>框架，形成一个特定领域的软件架构（</a:t>
            </a:r>
            <a:r>
              <a:rPr lang="en-US" altLang="zh-CN" sz="2000" dirty="0">
                <a:latin typeface="微软雅黑" panose="020B0503020204020204" pitchFamily="34" charset="-122"/>
                <a:ea typeface="微软雅黑" panose="020B0503020204020204" pitchFamily="34" charset="-122"/>
              </a:rPr>
              <a:t>domain-specific software architecture</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zh-CN" altLang="en-US" sz="2000" dirty="0">
                <a:latin typeface="微软雅黑" panose="020B0503020204020204" pitchFamily="34" charset="-122"/>
                <a:ea typeface="微软雅黑" panose="020B0503020204020204" pitchFamily="34" charset="-122"/>
              </a:rPr>
              <a:t>使用该框架</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可以在</a:t>
            </a:r>
            <a:r>
              <a:rPr lang="zh-CN" altLang="en-US" sz="2000" b="1" dirty="0">
                <a:latin typeface="微软雅黑" panose="020B0503020204020204" pitchFamily="34" charset="-122"/>
                <a:ea typeface="微软雅黑" panose="020B0503020204020204" pitchFamily="34" charset="-122"/>
              </a:rPr>
              <a:t>第四层</a:t>
            </a:r>
            <a:r>
              <a:rPr lang="zh-CN" altLang="en-US" sz="2000" dirty="0">
                <a:latin typeface="微软雅黑" panose="020B0503020204020204" pitchFamily="34" charset="-122"/>
                <a:ea typeface="微软雅黑" panose="020B0503020204020204" pitchFamily="34" charset="-122"/>
              </a:rPr>
              <a:t>上构建一个功能选择板。</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zh-CN" altLang="en-US" sz="2000" b="1" dirty="0">
                <a:latin typeface="微软雅黑" panose="020B0503020204020204" pitchFamily="34" charset="-122"/>
                <a:ea typeface="微软雅黑" panose="020B0503020204020204" pitchFamily="34" charset="-122"/>
              </a:rPr>
              <a:t>第五层</a:t>
            </a:r>
            <a:r>
              <a:rPr lang="zh-CN" altLang="en-US" sz="2000" dirty="0">
                <a:latin typeface="微软雅黑" panose="020B0503020204020204" pitchFamily="34" charset="-122"/>
                <a:ea typeface="微软雅黑" panose="020B0503020204020204" pitchFamily="34" charset="-122"/>
              </a:rPr>
              <a:t>则非常依赖于客户和产品</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包含了大多数用户接口和外部系统接口。</a:t>
            </a:r>
            <a:endParaRPr lang="zh-CN" altLang="zh-CN" dirty="0">
              <a:latin typeface="微软雅黑" panose="020B0503020204020204" pitchFamily="34" charset="-122"/>
              <a:ea typeface="微软雅黑" panose="020B0503020204020204" pitchFamily="34" charset="-122"/>
              <a:sym typeface="宋体" panose="02010600030101010101" pitchFamily="2" charset="-122"/>
            </a:endParaRPr>
          </a:p>
        </p:txBody>
      </p:sp>
      <p:pic>
        <p:nvPicPr>
          <p:cNvPr id="7" name="图片 6">
            <a:extLst>
              <a:ext uri="{FF2B5EF4-FFF2-40B4-BE49-F238E27FC236}">
                <a16:creationId xmlns:a16="http://schemas.microsoft.com/office/drawing/2014/main" id="{6FC75BC5-2C57-40F8-81CE-DE442BC4FF64}"/>
              </a:ext>
            </a:extLst>
          </p:cNvPr>
          <p:cNvPicPr>
            <a:picLocks noChangeAspect="1"/>
          </p:cNvPicPr>
          <p:nvPr/>
        </p:nvPicPr>
        <p:blipFill>
          <a:blip r:embed="rId3"/>
          <a:stretch>
            <a:fillRect/>
          </a:stretch>
        </p:blipFill>
        <p:spPr>
          <a:xfrm>
            <a:off x="329852" y="1250421"/>
            <a:ext cx="7176919" cy="4536705"/>
          </a:xfrm>
          <a:prstGeom prst="rect">
            <a:avLst/>
          </a:prstGeom>
        </p:spPr>
      </p:pic>
      <p:sp>
        <p:nvSpPr>
          <p:cNvPr id="12" name="矩形 11">
            <a:extLst>
              <a:ext uri="{FF2B5EF4-FFF2-40B4-BE49-F238E27FC236}">
                <a16:creationId xmlns:a16="http://schemas.microsoft.com/office/drawing/2014/main" id="{6387B2D4-5DEC-4557-A8F9-9F21CF06258E}"/>
              </a:ext>
            </a:extLst>
          </p:cNvPr>
          <p:cNvSpPr/>
          <p:nvPr/>
        </p:nvSpPr>
        <p:spPr>
          <a:xfrm>
            <a:off x="4911248" y="394378"/>
            <a:ext cx="7135660"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空中交通控制系统产品线的 </a:t>
            </a:r>
            <a:r>
              <a:rPr lang="en-US" altLang="zh-CN" sz="2400" dirty="0">
                <a:latin typeface="微软雅黑" panose="020B0503020204020204" pitchFamily="34" charset="-122"/>
                <a:ea typeface="微软雅黑" panose="020B0503020204020204" pitchFamily="34" charset="-122"/>
              </a:rPr>
              <a:t>5 </a:t>
            </a:r>
            <a:r>
              <a:rPr lang="zh-CN" altLang="en-US" sz="2400" dirty="0">
                <a:latin typeface="微软雅黑" panose="020B0503020204020204" pitchFamily="34" charset="-122"/>
                <a:ea typeface="微软雅黑" panose="020B0503020204020204" pitchFamily="34" charset="-122"/>
              </a:rPr>
              <a:t>个分层开发组织结构</a:t>
            </a:r>
          </a:p>
        </p:txBody>
      </p:sp>
      <p:sp>
        <p:nvSpPr>
          <p:cNvPr id="13" name="文本框 12">
            <a:extLst>
              <a:ext uri="{FF2B5EF4-FFF2-40B4-BE49-F238E27FC236}">
                <a16:creationId xmlns:a16="http://schemas.microsoft.com/office/drawing/2014/main" id="{6CC1A7CA-2EC9-4357-A00F-B07659D49D9B}"/>
              </a:ext>
            </a:extLst>
          </p:cNvPr>
          <p:cNvSpPr txBox="1"/>
          <p:nvPr/>
        </p:nvSpPr>
        <p:spPr>
          <a:xfrm>
            <a:off x="5890566" y="5705136"/>
            <a:ext cx="640916" cy="461665"/>
          </a:xfrm>
          <a:prstGeom prst="rect">
            <a:avLst/>
          </a:prstGeom>
          <a:noFill/>
        </p:spPr>
        <p:txBody>
          <a:bodyPr wrap="square" rtlCol="0">
            <a:spAutoFit/>
          </a:bodyPr>
          <a:lstStyle/>
          <a:p>
            <a:r>
              <a:rPr lang="en-US" altLang="zh-CN" sz="2400" b="1" dirty="0">
                <a:solidFill>
                  <a:srgbClr val="00B050"/>
                </a:solidFill>
              </a:rPr>
              <a:t>[1]</a:t>
            </a:r>
            <a:endParaRPr lang="zh-CN" altLang="en-US" sz="2400" b="1" dirty="0">
              <a:solidFill>
                <a:srgbClr val="00B050"/>
              </a:solidFill>
            </a:endParaRPr>
          </a:p>
        </p:txBody>
      </p:sp>
    </p:spTree>
    <p:extLst>
      <p:ext uri="{BB962C8B-B14F-4D97-AF65-F5344CB8AC3E}">
        <p14:creationId xmlns:p14="http://schemas.microsoft.com/office/powerpoint/2010/main" val="10038065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7705E42-FB4F-4F43-A9C8-044AAB10A743}"/>
              </a:ext>
            </a:extLst>
          </p:cNvPr>
          <p:cNvSpPr/>
          <p:nvPr/>
        </p:nvSpPr>
        <p:spPr>
          <a:xfrm>
            <a:off x="1707368" y="1742852"/>
            <a:ext cx="9210455" cy="3170099"/>
          </a:xfrm>
          <a:prstGeom prst="rect">
            <a:avLst/>
          </a:prstGeom>
        </p:spPr>
        <p:txBody>
          <a:bodyPr wrap="square">
            <a:spAutoFit/>
          </a:bodyPr>
          <a:lstStyle/>
          <a:p>
            <a:r>
              <a:rPr lang="en-US" altLang="zh-CN" sz="3200" dirty="0"/>
              <a:t>	</a:t>
            </a:r>
            <a:r>
              <a:rPr lang="zh-CN" altLang="en-US" sz="2800" dirty="0"/>
              <a:t>物理视图主要</a:t>
            </a:r>
            <a:r>
              <a:rPr lang="zh-CN" altLang="en-US" sz="2800" b="1" dirty="0">
                <a:solidFill>
                  <a:srgbClr val="FF0000"/>
                </a:solidFill>
              </a:rPr>
              <a:t>关注系统非功能性的需求</a:t>
            </a:r>
            <a:r>
              <a:rPr lang="zh-CN" altLang="en-US" sz="2800" dirty="0"/>
              <a:t>，如可用性、可靠性（容错性），性能（吞吐量）和可伸缩性。软件在计算机网络或处理节点上运行，被识别的各种元素（网络、过程、任务和对象），需要被映射至不同的节点；我们希望使用不同的物理配置：一些用于开发和测试，另外一些则用于不同地点和不同客户的部署。因此软件至节点的映射需要高度的灵活性及对源代码产生最小的影响。</a:t>
            </a:r>
          </a:p>
        </p:txBody>
      </p:sp>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a:t>PRD2018-G06</a:t>
            </a:r>
            <a:endParaRPr lang="zh-CN" altLang="en-US"/>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22</a:t>
            </a:fld>
            <a:endParaRPr lang="zh-CN" altLang="en-US"/>
          </a:p>
        </p:txBody>
      </p:sp>
      <p:sp>
        <p:nvSpPr>
          <p:cNvPr id="15" name="文本框 14">
            <a:extLst>
              <a:ext uri="{FF2B5EF4-FFF2-40B4-BE49-F238E27FC236}">
                <a16:creationId xmlns:a16="http://schemas.microsoft.com/office/drawing/2014/main" id="{3AF6BD19-AD9A-4E10-8FAC-A68A5FC5A164}"/>
              </a:ext>
            </a:extLst>
          </p:cNvPr>
          <p:cNvSpPr txBox="1"/>
          <p:nvPr/>
        </p:nvSpPr>
        <p:spPr>
          <a:xfrm>
            <a:off x="-594621" y="207120"/>
            <a:ext cx="3750136" cy="52322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mn-ea"/>
                <a:cs typeface="+mn-ea"/>
                <a:sym typeface="+mn-lt"/>
              </a:rPr>
              <a:t>04 </a:t>
            </a:r>
            <a:r>
              <a:rPr lang="zh-CN" altLang="en-US" sz="2800" b="1" dirty="0">
                <a:solidFill>
                  <a:prstClr val="black"/>
                </a:solidFill>
                <a:latin typeface="+mn-ea"/>
                <a:cs typeface="+mn-ea"/>
                <a:sym typeface="+mn-lt"/>
              </a:rPr>
              <a:t>物理视图</a:t>
            </a:r>
          </a:p>
        </p:txBody>
      </p:sp>
    </p:spTree>
    <p:extLst>
      <p:ext uri="{BB962C8B-B14F-4D97-AF65-F5344CB8AC3E}">
        <p14:creationId xmlns:p14="http://schemas.microsoft.com/office/powerpoint/2010/main" val="3790538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a:t>PRD2018-G06</a:t>
            </a:r>
            <a:endParaRPr lang="zh-CN" altLang="en-US"/>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23</a:t>
            </a:fld>
            <a:endParaRPr lang="zh-CN" altLang="en-US"/>
          </a:p>
        </p:txBody>
      </p:sp>
      <p:sp>
        <p:nvSpPr>
          <p:cNvPr id="10" name="文本框 9">
            <a:extLst>
              <a:ext uri="{FF2B5EF4-FFF2-40B4-BE49-F238E27FC236}">
                <a16:creationId xmlns:a16="http://schemas.microsoft.com/office/drawing/2014/main" id="{118693DF-6F57-4B33-8016-B3F2226C6934}"/>
              </a:ext>
            </a:extLst>
          </p:cNvPr>
          <p:cNvSpPr txBox="1"/>
          <p:nvPr/>
        </p:nvSpPr>
        <p:spPr>
          <a:xfrm>
            <a:off x="-319048" y="235051"/>
            <a:ext cx="4207336" cy="52322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mn-ea"/>
                <a:cs typeface="+mn-ea"/>
                <a:sym typeface="+mn-lt"/>
              </a:rPr>
              <a:t>04 </a:t>
            </a:r>
            <a:r>
              <a:rPr lang="zh-CN" altLang="en-US" sz="2800" b="1" dirty="0">
                <a:solidFill>
                  <a:prstClr val="black"/>
                </a:solidFill>
                <a:latin typeface="+mn-ea"/>
                <a:cs typeface="+mn-ea"/>
                <a:sym typeface="+mn-lt"/>
              </a:rPr>
              <a:t>物理视图 </a:t>
            </a:r>
            <a:r>
              <a:rPr lang="zh-CN" altLang="en-US" b="1" dirty="0">
                <a:solidFill>
                  <a:prstClr val="black"/>
                </a:solidFill>
                <a:latin typeface="+mn-ea"/>
                <a:cs typeface="+mn-ea"/>
                <a:sym typeface="+mn-lt"/>
              </a:rPr>
              <a:t>表示方法</a:t>
            </a:r>
            <a:endParaRPr lang="zh-CN" altLang="en-US" sz="2800" b="1" dirty="0">
              <a:solidFill>
                <a:prstClr val="black"/>
              </a:solidFill>
              <a:latin typeface="+mn-ea"/>
              <a:cs typeface="+mn-ea"/>
              <a:sym typeface="+mn-lt"/>
            </a:endParaRPr>
          </a:p>
        </p:txBody>
      </p:sp>
      <p:sp>
        <p:nvSpPr>
          <p:cNvPr id="11" name="文本框 10">
            <a:extLst>
              <a:ext uri="{FF2B5EF4-FFF2-40B4-BE49-F238E27FC236}">
                <a16:creationId xmlns:a16="http://schemas.microsoft.com/office/drawing/2014/main" id="{1AA97558-AA80-4244-8515-1194F1B834CC}"/>
              </a:ext>
            </a:extLst>
          </p:cNvPr>
          <p:cNvSpPr txBox="1"/>
          <p:nvPr/>
        </p:nvSpPr>
        <p:spPr>
          <a:xfrm>
            <a:off x="10915412" y="5729119"/>
            <a:ext cx="640916" cy="461665"/>
          </a:xfrm>
          <a:prstGeom prst="rect">
            <a:avLst/>
          </a:prstGeom>
          <a:noFill/>
        </p:spPr>
        <p:txBody>
          <a:bodyPr wrap="square" rtlCol="0">
            <a:spAutoFit/>
          </a:bodyPr>
          <a:lstStyle/>
          <a:p>
            <a:r>
              <a:rPr lang="en-US" altLang="zh-CN" sz="2400" b="1" dirty="0">
                <a:solidFill>
                  <a:srgbClr val="00B050"/>
                </a:solidFill>
              </a:rPr>
              <a:t>[1]</a:t>
            </a:r>
            <a:endParaRPr lang="zh-CN" altLang="en-US" sz="2400" b="1" dirty="0">
              <a:solidFill>
                <a:srgbClr val="00B050"/>
              </a:solidFill>
            </a:endParaRPr>
          </a:p>
        </p:txBody>
      </p:sp>
      <p:pic>
        <p:nvPicPr>
          <p:cNvPr id="8" name="图片 7">
            <a:extLst>
              <a:ext uri="{FF2B5EF4-FFF2-40B4-BE49-F238E27FC236}">
                <a16:creationId xmlns:a16="http://schemas.microsoft.com/office/drawing/2014/main" id="{E5483ABE-3C76-426D-93E0-D5608CDEC5C0}"/>
              </a:ext>
            </a:extLst>
          </p:cNvPr>
          <p:cNvPicPr>
            <a:picLocks noChangeAspect="1"/>
          </p:cNvPicPr>
          <p:nvPr/>
        </p:nvPicPr>
        <p:blipFill>
          <a:blip r:embed="rId3"/>
          <a:stretch>
            <a:fillRect/>
          </a:stretch>
        </p:blipFill>
        <p:spPr>
          <a:xfrm>
            <a:off x="1418442" y="1128881"/>
            <a:ext cx="9830191" cy="4629279"/>
          </a:xfrm>
          <a:prstGeom prst="rect">
            <a:avLst/>
          </a:prstGeom>
        </p:spPr>
      </p:pic>
    </p:spTree>
    <p:extLst>
      <p:ext uri="{BB962C8B-B14F-4D97-AF65-F5344CB8AC3E}">
        <p14:creationId xmlns:p14="http://schemas.microsoft.com/office/powerpoint/2010/main" val="50791168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dirty="0"/>
              <a:t>PRD2018-G06</a:t>
            </a:r>
            <a:endParaRPr lang="zh-CN" altLang="en-US" dirty="0"/>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24</a:t>
            </a:fld>
            <a:endParaRPr lang="zh-CN" altLang="en-US"/>
          </a:p>
        </p:txBody>
      </p:sp>
      <p:sp>
        <p:nvSpPr>
          <p:cNvPr id="10" name="文本框 9">
            <a:extLst>
              <a:ext uri="{FF2B5EF4-FFF2-40B4-BE49-F238E27FC236}">
                <a16:creationId xmlns:a16="http://schemas.microsoft.com/office/drawing/2014/main" id="{118693DF-6F57-4B33-8016-B3F2226C6934}"/>
              </a:ext>
            </a:extLst>
          </p:cNvPr>
          <p:cNvSpPr txBox="1"/>
          <p:nvPr/>
        </p:nvSpPr>
        <p:spPr>
          <a:xfrm>
            <a:off x="-319048" y="226719"/>
            <a:ext cx="4207336" cy="52322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mn-ea"/>
                <a:cs typeface="+mn-ea"/>
                <a:sym typeface="+mn-lt"/>
              </a:rPr>
              <a:t>04 </a:t>
            </a:r>
            <a:r>
              <a:rPr lang="zh-CN" altLang="en-US" sz="2800" b="1" dirty="0">
                <a:solidFill>
                  <a:prstClr val="black"/>
                </a:solidFill>
                <a:latin typeface="+mn-ea"/>
                <a:cs typeface="+mn-ea"/>
                <a:sym typeface="+mn-lt"/>
              </a:rPr>
              <a:t>物理视图 </a:t>
            </a:r>
            <a:r>
              <a:rPr lang="zh-CN" altLang="en-US" b="1" dirty="0">
                <a:solidFill>
                  <a:prstClr val="black"/>
                </a:solidFill>
                <a:latin typeface="+mn-ea"/>
                <a:cs typeface="+mn-ea"/>
                <a:sym typeface="+mn-lt"/>
              </a:rPr>
              <a:t>视图样例</a:t>
            </a:r>
            <a:endParaRPr lang="zh-CN" altLang="en-US" sz="2800" b="1" dirty="0">
              <a:solidFill>
                <a:prstClr val="black"/>
              </a:solidFill>
              <a:latin typeface="+mn-ea"/>
              <a:cs typeface="+mn-ea"/>
              <a:sym typeface="+mn-lt"/>
            </a:endParaRPr>
          </a:p>
        </p:txBody>
      </p:sp>
      <p:sp>
        <p:nvSpPr>
          <p:cNvPr id="11" name="矩形 10">
            <a:extLst>
              <a:ext uri="{FF2B5EF4-FFF2-40B4-BE49-F238E27FC236}">
                <a16:creationId xmlns:a16="http://schemas.microsoft.com/office/drawing/2014/main" id="{8AA869B2-35AC-4004-972B-EBEF3C6EFC1D}"/>
              </a:ext>
            </a:extLst>
          </p:cNvPr>
          <p:cNvSpPr/>
          <p:nvPr/>
        </p:nvSpPr>
        <p:spPr>
          <a:xfrm>
            <a:off x="8431582" y="1668336"/>
            <a:ext cx="3101236" cy="3414268"/>
          </a:xfrm>
          <a:prstGeom prst="rect">
            <a:avLst/>
          </a:prstGeom>
        </p:spPr>
        <p:txBody>
          <a:bodyPr wrap="square">
            <a:spAutoFit/>
          </a:bodyPr>
          <a:lstStyle/>
          <a:p>
            <a:pPr>
              <a:lnSpc>
                <a:spcPct val="130000"/>
              </a:lnSpc>
            </a:pPr>
            <a:r>
              <a:rPr lang="en-US" altLang="zh-CN" sz="2400" dirty="0">
                <a:latin typeface="微软雅黑" panose="020B0503020204020204" pitchFamily="34" charset="-122"/>
                <a:ea typeface="微软雅黑" panose="020B0503020204020204" pitchFamily="34" charset="-122"/>
              </a:rPr>
              <a:t>PABX </a:t>
            </a:r>
            <a:r>
              <a:rPr lang="zh-CN" altLang="en-US" sz="2400" dirty="0">
                <a:latin typeface="微软雅黑" panose="020B0503020204020204" pitchFamily="34" charset="-122"/>
                <a:ea typeface="微软雅黑" panose="020B0503020204020204" pitchFamily="34" charset="-122"/>
              </a:rPr>
              <a:t>的物理视图</a:t>
            </a:r>
            <a:endParaRPr lang="en-US" altLang="zh-CN" sz="2400" dirty="0">
              <a:latin typeface="微软雅黑" panose="020B0503020204020204" pitchFamily="34" charset="-122"/>
              <a:ea typeface="微软雅黑" panose="020B0503020204020204" pitchFamily="34" charset="-122"/>
            </a:endParaRPr>
          </a:p>
          <a:p>
            <a:pPr>
              <a:lnSpc>
                <a:spcPct val="130000"/>
              </a:lnSpc>
            </a:pPr>
            <a:endParaRPr lang="zh-CN" altLang="en-US" sz="2400" dirty="0">
              <a:latin typeface="微软雅黑" panose="020B0503020204020204" pitchFamily="34" charset="-122"/>
              <a:ea typeface="微软雅黑" panose="020B0503020204020204" pitchFamily="34" charset="-122"/>
            </a:endParaRPr>
          </a:p>
          <a:p>
            <a:pPr>
              <a:lnSpc>
                <a:spcPct val="130000"/>
              </a:lnSpc>
            </a:pPr>
            <a:r>
              <a:rPr lang="zh-CN" altLang="en-US" sz="2000" dirty="0">
                <a:latin typeface="微软雅黑" panose="020B0503020204020204" pitchFamily="34" charset="-122"/>
                <a:ea typeface="微软雅黑" panose="020B0503020204020204" pitchFamily="34" charset="-122"/>
              </a:rPr>
              <a:t>显示了大型 </a:t>
            </a:r>
            <a:r>
              <a:rPr lang="en-US" altLang="zh-CN" sz="2000" dirty="0">
                <a:latin typeface="微软雅黑" panose="020B0503020204020204" pitchFamily="34" charset="-122"/>
                <a:ea typeface="微软雅黑" panose="020B0503020204020204" pitchFamily="34" charset="-122"/>
              </a:rPr>
              <a:t>PABX </a:t>
            </a:r>
            <a:r>
              <a:rPr lang="zh-CN" altLang="en-US" sz="2000" dirty="0">
                <a:latin typeface="微软雅黑" panose="020B0503020204020204" pitchFamily="34" charset="-122"/>
                <a:ea typeface="微软雅黑" panose="020B0503020204020204" pitchFamily="34" charset="-122"/>
              </a:rPr>
              <a:t>可能的硬件配置</a:t>
            </a:r>
            <a:endParaRPr lang="en-US" altLang="zh-CN" sz="2000" dirty="0">
              <a:latin typeface="微软雅黑" panose="020B0503020204020204" pitchFamily="34" charset="-122"/>
              <a:ea typeface="微软雅黑" panose="020B0503020204020204" pitchFamily="34" charset="-122"/>
            </a:endParaRPr>
          </a:p>
          <a:p>
            <a:pPr>
              <a:lnSpc>
                <a:spcPct val="130000"/>
              </a:lnSpc>
            </a:pPr>
            <a:endParaRPr lang="zh-CN" altLang="en-US"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F </a:t>
            </a:r>
            <a:r>
              <a:rPr lang="zh-CN" altLang="en-US" sz="2000" dirty="0">
                <a:latin typeface="微软雅黑" panose="020B0503020204020204" pitchFamily="34" charset="-122"/>
                <a:ea typeface="微软雅黑" panose="020B0503020204020204" pitchFamily="34" charset="-122"/>
              </a:rPr>
              <a:t>和 </a:t>
            </a:r>
            <a:r>
              <a:rPr lang="en-US" altLang="zh-CN" sz="2000" dirty="0">
                <a:latin typeface="微软雅黑" panose="020B0503020204020204" pitchFamily="34" charset="-122"/>
                <a:ea typeface="微软雅黑" panose="020B0503020204020204" pitchFamily="34" charset="-122"/>
              </a:rPr>
              <a:t>K </a:t>
            </a:r>
            <a:r>
              <a:rPr lang="zh-CN" altLang="en-US" sz="2000" dirty="0">
                <a:latin typeface="微软雅黑" panose="020B0503020204020204" pitchFamily="34" charset="-122"/>
                <a:ea typeface="微软雅黑" panose="020B0503020204020204" pitchFamily="34" charset="-122"/>
              </a:rPr>
              <a:t>是三种不同容量的计算机，支持三种不同的运行要求</a:t>
            </a:r>
          </a:p>
        </p:txBody>
      </p:sp>
      <p:pic>
        <p:nvPicPr>
          <p:cNvPr id="2" name="图片 1">
            <a:extLst>
              <a:ext uri="{FF2B5EF4-FFF2-40B4-BE49-F238E27FC236}">
                <a16:creationId xmlns:a16="http://schemas.microsoft.com/office/drawing/2014/main" id="{BA85D90F-0A3C-489E-9E5E-93ADDFD9F703}"/>
              </a:ext>
            </a:extLst>
          </p:cNvPr>
          <p:cNvPicPr>
            <a:picLocks noChangeAspect="1"/>
          </p:cNvPicPr>
          <p:nvPr/>
        </p:nvPicPr>
        <p:blipFill>
          <a:blip r:embed="rId3"/>
          <a:stretch>
            <a:fillRect/>
          </a:stretch>
        </p:blipFill>
        <p:spPr>
          <a:xfrm>
            <a:off x="659182" y="1668336"/>
            <a:ext cx="7600040" cy="3675363"/>
          </a:xfrm>
          <a:prstGeom prst="rect">
            <a:avLst/>
          </a:prstGeom>
        </p:spPr>
      </p:pic>
      <p:sp>
        <p:nvSpPr>
          <p:cNvPr id="9" name="文本框 8">
            <a:extLst>
              <a:ext uri="{FF2B5EF4-FFF2-40B4-BE49-F238E27FC236}">
                <a16:creationId xmlns:a16="http://schemas.microsoft.com/office/drawing/2014/main" id="{9B7A6DF1-DA3A-4D2A-9164-AFF82A4C848F}"/>
              </a:ext>
            </a:extLst>
          </p:cNvPr>
          <p:cNvSpPr txBox="1"/>
          <p:nvPr/>
        </p:nvSpPr>
        <p:spPr>
          <a:xfrm>
            <a:off x="7512484" y="5528822"/>
            <a:ext cx="640916" cy="461665"/>
          </a:xfrm>
          <a:prstGeom prst="rect">
            <a:avLst/>
          </a:prstGeom>
          <a:noFill/>
        </p:spPr>
        <p:txBody>
          <a:bodyPr wrap="square" rtlCol="0">
            <a:spAutoFit/>
          </a:bodyPr>
          <a:lstStyle/>
          <a:p>
            <a:r>
              <a:rPr lang="en-US" altLang="zh-CN" sz="2400" b="1" dirty="0">
                <a:solidFill>
                  <a:srgbClr val="00B050"/>
                </a:solidFill>
              </a:rPr>
              <a:t>[1]</a:t>
            </a:r>
            <a:endParaRPr lang="zh-CN" altLang="en-US" sz="2400" b="1" dirty="0">
              <a:solidFill>
                <a:srgbClr val="00B050"/>
              </a:solidFill>
            </a:endParaRPr>
          </a:p>
        </p:txBody>
      </p:sp>
    </p:spTree>
    <p:extLst>
      <p:ext uri="{BB962C8B-B14F-4D97-AF65-F5344CB8AC3E}">
        <p14:creationId xmlns:p14="http://schemas.microsoft.com/office/powerpoint/2010/main" val="424194110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a:t>PRD2018-G06</a:t>
            </a:r>
            <a:endParaRPr lang="zh-CN" altLang="en-US"/>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25</a:t>
            </a:fld>
            <a:endParaRPr lang="zh-CN" altLang="en-US"/>
          </a:p>
        </p:txBody>
      </p:sp>
      <p:sp>
        <p:nvSpPr>
          <p:cNvPr id="15" name="文本框 14">
            <a:extLst>
              <a:ext uri="{FF2B5EF4-FFF2-40B4-BE49-F238E27FC236}">
                <a16:creationId xmlns:a16="http://schemas.microsoft.com/office/drawing/2014/main" id="{3AF6BD19-AD9A-4E10-8FAC-A68A5FC5A164}"/>
              </a:ext>
            </a:extLst>
          </p:cNvPr>
          <p:cNvSpPr txBox="1"/>
          <p:nvPr/>
        </p:nvSpPr>
        <p:spPr>
          <a:xfrm>
            <a:off x="-594621" y="207120"/>
            <a:ext cx="3750136" cy="52322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mn-ea"/>
                <a:cs typeface="+mn-ea"/>
                <a:sym typeface="+mn-lt"/>
              </a:rPr>
              <a:t>05 </a:t>
            </a:r>
            <a:r>
              <a:rPr lang="zh-CN" altLang="en-US" sz="2800" b="1" dirty="0">
                <a:solidFill>
                  <a:prstClr val="black"/>
                </a:solidFill>
                <a:latin typeface="+mn-ea"/>
                <a:cs typeface="+mn-ea"/>
                <a:sym typeface="+mn-lt"/>
              </a:rPr>
              <a:t>场景视图</a:t>
            </a:r>
          </a:p>
        </p:txBody>
      </p:sp>
      <p:sp>
        <p:nvSpPr>
          <p:cNvPr id="7" name="矩形 6">
            <a:extLst>
              <a:ext uri="{FF2B5EF4-FFF2-40B4-BE49-F238E27FC236}">
                <a16:creationId xmlns:a16="http://schemas.microsoft.com/office/drawing/2014/main" id="{07705E42-FB4F-4F43-A9C8-044AAB10A743}"/>
              </a:ext>
            </a:extLst>
          </p:cNvPr>
          <p:cNvSpPr/>
          <p:nvPr/>
        </p:nvSpPr>
        <p:spPr>
          <a:xfrm>
            <a:off x="1716240" y="1936013"/>
            <a:ext cx="9006039" cy="2739211"/>
          </a:xfrm>
          <a:prstGeom prst="rect">
            <a:avLst/>
          </a:prstGeom>
        </p:spPr>
        <p:txBody>
          <a:bodyPr wrap="square">
            <a:spAutoFit/>
          </a:bodyPr>
          <a:lstStyle/>
          <a:p>
            <a:r>
              <a:rPr lang="en-US" altLang="zh-CN" sz="3200" dirty="0"/>
              <a:t>	</a:t>
            </a:r>
            <a:r>
              <a:rPr lang="zh-CN" altLang="en-US" sz="2800" dirty="0"/>
              <a:t>四种视图的元素通过数量比较少的一组重要场景（更常见的是用例）进行无缝协同工作，我们为场景描述相应的脚本（对象之间和过程之间的交互序列）。</a:t>
            </a:r>
          </a:p>
          <a:p>
            <a:r>
              <a:rPr lang="zh-CN" altLang="en-US" sz="2800" dirty="0"/>
              <a:t>在某种意义上场景是最重要的需求抽象，它们的设计使用对象场景图和对象交互图来表示。</a:t>
            </a:r>
          </a:p>
          <a:p>
            <a:r>
              <a:rPr lang="en-US" altLang="zh-CN" sz="2800" dirty="0"/>
              <a:t>	</a:t>
            </a:r>
            <a:r>
              <a:rPr lang="zh-CN" altLang="en-US" sz="2800" dirty="0"/>
              <a:t>场景视图是其他视图的冗余（因此</a:t>
            </a:r>
            <a:r>
              <a:rPr lang="en-US" altLang="zh-CN" sz="2800" dirty="0"/>
              <a:t>“</a:t>
            </a:r>
            <a:r>
              <a:rPr lang="zh-CN" altLang="en-US" sz="2800" dirty="0"/>
              <a:t>＋</a:t>
            </a:r>
            <a:r>
              <a:rPr lang="en-US" altLang="zh-CN" sz="2800" dirty="0"/>
              <a:t>1”</a:t>
            </a:r>
            <a:r>
              <a:rPr lang="zh-CN" altLang="en-US" sz="2800" dirty="0"/>
              <a:t>）。</a:t>
            </a:r>
          </a:p>
        </p:txBody>
      </p:sp>
    </p:spTree>
    <p:extLst>
      <p:ext uri="{BB962C8B-B14F-4D97-AF65-F5344CB8AC3E}">
        <p14:creationId xmlns:p14="http://schemas.microsoft.com/office/powerpoint/2010/main" val="268706348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a:t>PRD2018-G06</a:t>
            </a:r>
            <a:endParaRPr lang="zh-CN" altLang="en-US"/>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26</a:t>
            </a:fld>
            <a:endParaRPr lang="zh-CN" altLang="en-US"/>
          </a:p>
        </p:txBody>
      </p:sp>
      <p:sp>
        <p:nvSpPr>
          <p:cNvPr id="15" name="文本框 14">
            <a:extLst>
              <a:ext uri="{FF2B5EF4-FFF2-40B4-BE49-F238E27FC236}">
                <a16:creationId xmlns:a16="http://schemas.microsoft.com/office/drawing/2014/main" id="{3AF6BD19-AD9A-4E10-8FAC-A68A5FC5A164}"/>
              </a:ext>
            </a:extLst>
          </p:cNvPr>
          <p:cNvSpPr txBox="1"/>
          <p:nvPr/>
        </p:nvSpPr>
        <p:spPr>
          <a:xfrm>
            <a:off x="-594621" y="207120"/>
            <a:ext cx="3750136" cy="52322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mn-ea"/>
                <a:cs typeface="+mn-ea"/>
                <a:sym typeface="+mn-lt"/>
              </a:rPr>
              <a:t>05 </a:t>
            </a:r>
            <a:r>
              <a:rPr lang="zh-CN" altLang="en-US" sz="2800" b="1" dirty="0">
                <a:solidFill>
                  <a:prstClr val="black"/>
                </a:solidFill>
                <a:latin typeface="+mn-ea"/>
                <a:cs typeface="+mn-ea"/>
                <a:sym typeface="+mn-lt"/>
              </a:rPr>
              <a:t>场景视图</a:t>
            </a:r>
          </a:p>
        </p:txBody>
      </p:sp>
      <p:sp>
        <p:nvSpPr>
          <p:cNvPr id="7" name="矩形 6">
            <a:extLst>
              <a:ext uri="{FF2B5EF4-FFF2-40B4-BE49-F238E27FC236}">
                <a16:creationId xmlns:a16="http://schemas.microsoft.com/office/drawing/2014/main" id="{07705E42-FB4F-4F43-A9C8-044AAB10A743}"/>
              </a:ext>
            </a:extLst>
          </p:cNvPr>
          <p:cNvSpPr/>
          <p:nvPr/>
        </p:nvSpPr>
        <p:spPr>
          <a:xfrm>
            <a:off x="1405090" y="2145634"/>
            <a:ext cx="9381820" cy="2246769"/>
          </a:xfrm>
          <a:prstGeom prst="rect">
            <a:avLst/>
          </a:prstGeom>
        </p:spPr>
        <p:txBody>
          <a:bodyPr wrap="square">
            <a:spAutoFit/>
          </a:bodyPr>
          <a:lstStyle/>
          <a:p>
            <a:r>
              <a:rPr lang="zh-CN" altLang="en-US" sz="2800" dirty="0"/>
              <a:t>它起到了两个作用：</a:t>
            </a:r>
            <a:endParaRPr lang="en-US" altLang="zh-CN" sz="2800" dirty="0"/>
          </a:p>
          <a:p>
            <a:endParaRPr lang="zh-CN" altLang="en-US" sz="2800" dirty="0"/>
          </a:p>
          <a:p>
            <a:r>
              <a:rPr lang="zh-CN" altLang="en-US" sz="2800" dirty="0"/>
              <a:t>（</a:t>
            </a:r>
            <a:r>
              <a:rPr lang="en-US" altLang="zh-CN" sz="2800" dirty="0"/>
              <a:t>1</a:t>
            </a:r>
            <a:r>
              <a:rPr lang="zh-CN" altLang="en-US" sz="2800" dirty="0"/>
              <a:t>）作为一项驱动因素来发现架构设计过程中的架构元素。</a:t>
            </a:r>
          </a:p>
          <a:p>
            <a:r>
              <a:rPr lang="zh-CN" altLang="en-US" sz="2800" dirty="0"/>
              <a:t>（</a:t>
            </a:r>
            <a:r>
              <a:rPr lang="en-US" altLang="zh-CN" sz="2800" dirty="0"/>
              <a:t>2</a:t>
            </a:r>
            <a:r>
              <a:rPr lang="zh-CN" altLang="en-US" sz="2800" dirty="0"/>
              <a:t>）作为架构设计结束后的一项验证和说明功能，既以视图的角度来说明，又作为架构原型测试的出发点。</a:t>
            </a:r>
          </a:p>
        </p:txBody>
      </p:sp>
    </p:spTree>
    <p:extLst>
      <p:ext uri="{BB962C8B-B14F-4D97-AF65-F5344CB8AC3E}">
        <p14:creationId xmlns:p14="http://schemas.microsoft.com/office/powerpoint/2010/main" val="318166084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a:t>PRD2018-G06</a:t>
            </a:r>
            <a:endParaRPr lang="zh-CN" altLang="en-US"/>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27</a:t>
            </a:fld>
            <a:endParaRPr lang="zh-CN" altLang="en-US"/>
          </a:p>
        </p:txBody>
      </p:sp>
      <p:sp>
        <p:nvSpPr>
          <p:cNvPr id="10" name="文本框 9">
            <a:extLst>
              <a:ext uri="{FF2B5EF4-FFF2-40B4-BE49-F238E27FC236}">
                <a16:creationId xmlns:a16="http://schemas.microsoft.com/office/drawing/2014/main" id="{118693DF-6F57-4B33-8016-B3F2226C6934}"/>
              </a:ext>
            </a:extLst>
          </p:cNvPr>
          <p:cNvSpPr txBox="1"/>
          <p:nvPr/>
        </p:nvSpPr>
        <p:spPr>
          <a:xfrm>
            <a:off x="-319048" y="235051"/>
            <a:ext cx="4207336" cy="52322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mn-ea"/>
                <a:cs typeface="+mn-ea"/>
                <a:sym typeface="+mn-lt"/>
              </a:rPr>
              <a:t>05 </a:t>
            </a:r>
            <a:r>
              <a:rPr lang="zh-CN" altLang="en-US" sz="2800" b="1" dirty="0">
                <a:solidFill>
                  <a:prstClr val="black"/>
                </a:solidFill>
                <a:latin typeface="+mn-ea"/>
                <a:cs typeface="+mn-ea"/>
                <a:sym typeface="+mn-lt"/>
              </a:rPr>
              <a:t>场景视图 </a:t>
            </a:r>
            <a:r>
              <a:rPr lang="zh-CN" altLang="en-US" b="1" dirty="0">
                <a:solidFill>
                  <a:prstClr val="black"/>
                </a:solidFill>
                <a:latin typeface="+mn-ea"/>
                <a:cs typeface="+mn-ea"/>
                <a:sym typeface="+mn-lt"/>
              </a:rPr>
              <a:t>表示方法</a:t>
            </a:r>
            <a:endParaRPr lang="zh-CN" altLang="en-US" sz="2800" b="1" dirty="0">
              <a:solidFill>
                <a:prstClr val="black"/>
              </a:solidFill>
              <a:latin typeface="+mn-ea"/>
              <a:cs typeface="+mn-ea"/>
              <a:sym typeface="+mn-lt"/>
            </a:endParaRPr>
          </a:p>
        </p:txBody>
      </p:sp>
      <p:sp>
        <p:nvSpPr>
          <p:cNvPr id="11" name="文本框 10">
            <a:extLst>
              <a:ext uri="{FF2B5EF4-FFF2-40B4-BE49-F238E27FC236}">
                <a16:creationId xmlns:a16="http://schemas.microsoft.com/office/drawing/2014/main" id="{1AA97558-AA80-4244-8515-1194F1B834CC}"/>
              </a:ext>
            </a:extLst>
          </p:cNvPr>
          <p:cNvSpPr txBox="1"/>
          <p:nvPr/>
        </p:nvSpPr>
        <p:spPr>
          <a:xfrm>
            <a:off x="10915412" y="5729119"/>
            <a:ext cx="640916" cy="461665"/>
          </a:xfrm>
          <a:prstGeom prst="rect">
            <a:avLst/>
          </a:prstGeom>
          <a:noFill/>
        </p:spPr>
        <p:txBody>
          <a:bodyPr wrap="square" rtlCol="0">
            <a:spAutoFit/>
          </a:bodyPr>
          <a:lstStyle/>
          <a:p>
            <a:r>
              <a:rPr lang="en-US" altLang="zh-CN" sz="2400" b="1" dirty="0">
                <a:solidFill>
                  <a:srgbClr val="00B050"/>
                </a:solidFill>
              </a:rPr>
              <a:t>[1]</a:t>
            </a:r>
            <a:endParaRPr lang="zh-CN" altLang="en-US" sz="2400" b="1" dirty="0">
              <a:solidFill>
                <a:srgbClr val="00B050"/>
              </a:solidFill>
            </a:endParaRPr>
          </a:p>
        </p:txBody>
      </p:sp>
      <p:pic>
        <p:nvPicPr>
          <p:cNvPr id="9" name="图片 8">
            <a:extLst>
              <a:ext uri="{FF2B5EF4-FFF2-40B4-BE49-F238E27FC236}">
                <a16:creationId xmlns:a16="http://schemas.microsoft.com/office/drawing/2014/main" id="{67FBB270-E097-4A67-A047-C02BEE1765E5}"/>
              </a:ext>
            </a:extLst>
          </p:cNvPr>
          <p:cNvPicPr>
            <a:picLocks noChangeAspect="1"/>
          </p:cNvPicPr>
          <p:nvPr/>
        </p:nvPicPr>
        <p:blipFill rotWithShape="1">
          <a:blip r:embed="rId3"/>
          <a:srcRect r="49546"/>
          <a:stretch/>
        </p:blipFill>
        <p:spPr>
          <a:xfrm>
            <a:off x="2209800" y="958710"/>
            <a:ext cx="3886200" cy="5329378"/>
          </a:xfrm>
          <a:prstGeom prst="rect">
            <a:avLst/>
          </a:prstGeom>
        </p:spPr>
      </p:pic>
      <p:pic>
        <p:nvPicPr>
          <p:cNvPr id="12" name="图片 11">
            <a:extLst>
              <a:ext uri="{FF2B5EF4-FFF2-40B4-BE49-F238E27FC236}">
                <a16:creationId xmlns:a16="http://schemas.microsoft.com/office/drawing/2014/main" id="{60FEE04C-EB98-4B0B-9D58-A7582AF5315F}"/>
              </a:ext>
            </a:extLst>
          </p:cNvPr>
          <p:cNvPicPr>
            <a:picLocks noChangeAspect="1"/>
          </p:cNvPicPr>
          <p:nvPr/>
        </p:nvPicPr>
        <p:blipFill rotWithShape="1">
          <a:blip r:embed="rId4"/>
          <a:srcRect l="42627" t="1" b="25431"/>
          <a:stretch/>
        </p:blipFill>
        <p:spPr>
          <a:xfrm>
            <a:off x="6096000" y="1094007"/>
            <a:ext cx="4991468" cy="3865416"/>
          </a:xfrm>
          <a:prstGeom prst="rect">
            <a:avLst/>
          </a:prstGeom>
        </p:spPr>
      </p:pic>
    </p:spTree>
    <p:extLst>
      <p:ext uri="{BB962C8B-B14F-4D97-AF65-F5344CB8AC3E}">
        <p14:creationId xmlns:p14="http://schemas.microsoft.com/office/powerpoint/2010/main" val="58942670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dirty="0"/>
              <a:t>PRD2018-G06</a:t>
            </a:r>
            <a:endParaRPr lang="zh-CN" altLang="en-US" dirty="0"/>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28</a:t>
            </a:fld>
            <a:endParaRPr lang="zh-CN" altLang="en-US"/>
          </a:p>
        </p:txBody>
      </p:sp>
      <p:sp>
        <p:nvSpPr>
          <p:cNvPr id="10" name="文本框 9">
            <a:extLst>
              <a:ext uri="{FF2B5EF4-FFF2-40B4-BE49-F238E27FC236}">
                <a16:creationId xmlns:a16="http://schemas.microsoft.com/office/drawing/2014/main" id="{118693DF-6F57-4B33-8016-B3F2226C6934}"/>
              </a:ext>
            </a:extLst>
          </p:cNvPr>
          <p:cNvSpPr txBox="1"/>
          <p:nvPr/>
        </p:nvSpPr>
        <p:spPr>
          <a:xfrm>
            <a:off x="-319048" y="226719"/>
            <a:ext cx="4207336" cy="52322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mn-ea"/>
                <a:cs typeface="+mn-ea"/>
                <a:sym typeface="+mn-lt"/>
              </a:rPr>
              <a:t>05 </a:t>
            </a:r>
            <a:r>
              <a:rPr lang="zh-CN" altLang="en-US" sz="2800" b="1" dirty="0">
                <a:solidFill>
                  <a:prstClr val="black"/>
                </a:solidFill>
                <a:latin typeface="+mn-ea"/>
                <a:cs typeface="+mn-ea"/>
                <a:sym typeface="+mn-lt"/>
              </a:rPr>
              <a:t>场景视图 </a:t>
            </a:r>
            <a:r>
              <a:rPr lang="zh-CN" altLang="en-US" b="1" dirty="0">
                <a:solidFill>
                  <a:prstClr val="black"/>
                </a:solidFill>
                <a:latin typeface="+mn-ea"/>
                <a:cs typeface="+mn-ea"/>
                <a:sym typeface="+mn-lt"/>
              </a:rPr>
              <a:t>视图样例</a:t>
            </a:r>
            <a:endParaRPr lang="zh-CN" altLang="en-US" sz="2800" b="1" dirty="0">
              <a:solidFill>
                <a:prstClr val="black"/>
              </a:solidFill>
              <a:latin typeface="+mn-ea"/>
              <a:cs typeface="+mn-ea"/>
              <a:sym typeface="+mn-lt"/>
            </a:endParaRPr>
          </a:p>
        </p:txBody>
      </p:sp>
      <p:sp>
        <p:nvSpPr>
          <p:cNvPr id="11" name="矩形 10">
            <a:extLst>
              <a:ext uri="{FF2B5EF4-FFF2-40B4-BE49-F238E27FC236}">
                <a16:creationId xmlns:a16="http://schemas.microsoft.com/office/drawing/2014/main" id="{8AA869B2-35AC-4004-972B-EBEF3C6EFC1D}"/>
              </a:ext>
            </a:extLst>
          </p:cNvPr>
          <p:cNvSpPr/>
          <p:nvPr/>
        </p:nvSpPr>
        <p:spPr>
          <a:xfrm>
            <a:off x="6225436" y="1100161"/>
            <a:ext cx="5670312" cy="4846840"/>
          </a:xfrm>
          <a:prstGeom prst="rect">
            <a:avLst/>
          </a:prstGeom>
        </p:spPr>
        <p:txBody>
          <a:bodyPr wrap="square">
            <a:spAutoFit/>
          </a:bodyPr>
          <a:lstStyle/>
          <a:p>
            <a:pPr>
              <a:lnSpc>
                <a:spcPct val="130000"/>
              </a:lnSpc>
            </a:pPr>
            <a:r>
              <a:rPr lang="zh-CN" altLang="en-US" sz="2400" dirty="0">
                <a:solidFill>
                  <a:srgbClr val="2A3641"/>
                </a:solidFill>
                <a:latin typeface="微软雅黑" panose="020B0503020204020204" pitchFamily="34" charset="-122"/>
                <a:ea typeface="微软雅黑" panose="020B0503020204020204" pitchFamily="34" charset="-122"/>
              </a:rPr>
              <a:t>小型 </a:t>
            </a:r>
            <a:r>
              <a:rPr lang="en-US" altLang="zh-CN" sz="2400" dirty="0">
                <a:solidFill>
                  <a:srgbClr val="2A3641"/>
                </a:solidFill>
                <a:latin typeface="微软雅黑" panose="020B0503020204020204" pitchFamily="34" charset="-122"/>
                <a:ea typeface="微软雅黑" panose="020B0503020204020204" pitchFamily="34" charset="-122"/>
              </a:rPr>
              <a:t>PABX </a:t>
            </a:r>
            <a:r>
              <a:rPr lang="zh-CN" altLang="en-US" sz="2400" dirty="0">
                <a:solidFill>
                  <a:srgbClr val="2A3641"/>
                </a:solidFill>
                <a:latin typeface="微软雅黑" panose="020B0503020204020204" pitchFamily="34" charset="-122"/>
                <a:ea typeface="微软雅黑" panose="020B0503020204020204" pitchFamily="34" charset="-122"/>
              </a:rPr>
              <a:t>的场景片段</a:t>
            </a:r>
            <a:endParaRPr lang="en-US" altLang="zh-CN" sz="2400" dirty="0">
              <a:solidFill>
                <a:srgbClr val="2A3641"/>
              </a:solidFill>
              <a:latin typeface="微软雅黑" panose="020B0503020204020204" pitchFamily="34" charset="-122"/>
              <a:ea typeface="微软雅黑" panose="020B0503020204020204" pitchFamily="34" charset="-122"/>
            </a:endParaRPr>
          </a:p>
          <a:p>
            <a:pPr>
              <a:lnSpc>
                <a:spcPct val="130000"/>
              </a:lnSpc>
            </a:pPr>
            <a:endParaRPr lang="zh-CN" altLang="en-US" sz="2400" dirty="0">
              <a:solidFill>
                <a:srgbClr val="2A3641"/>
              </a:solidFill>
              <a:latin typeface="微软雅黑" panose="020B0503020204020204" pitchFamily="34" charset="-122"/>
              <a:ea typeface="微软雅黑" panose="020B0503020204020204" pitchFamily="34" charset="-122"/>
            </a:endParaRPr>
          </a:p>
          <a:p>
            <a:pPr>
              <a:lnSpc>
                <a:spcPct val="130000"/>
              </a:lnSpc>
            </a:pPr>
            <a:r>
              <a:rPr lang="zh-CN" altLang="en-US" sz="2400" dirty="0">
                <a:solidFill>
                  <a:srgbClr val="2A3641"/>
                </a:solidFill>
                <a:latin typeface="微软雅黑" panose="020B0503020204020204" pitchFamily="34" charset="-122"/>
                <a:ea typeface="微软雅黑" panose="020B0503020204020204" pitchFamily="34" charset="-122"/>
              </a:rPr>
              <a:t>相应的脚本是：</a:t>
            </a:r>
          </a:p>
          <a:p>
            <a:pPr>
              <a:lnSpc>
                <a:spcPct val="130000"/>
              </a:lnSpc>
            </a:pPr>
            <a:r>
              <a:rPr lang="en-US" altLang="zh-CN" sz="2400" dirty="0">
                <a:solidFill>
                  <a:srgbClr val="2A3641"/>
                </a:solidFill>
                <a:latin typeface="微软雅黑" panose="020B0503020204020204" pitchFamily="34" charset="-122"/>
                <a:ea typeface="微软雅黑" panose="020B0503020204020204" pitchFamily="34" charset="-122"/>
              </a:rPr>
              <a:t>1. Joe</a:t>
            </a:r>
            <a:r>
              <a:rPr lang="zh-CN" altLang="en-US" sz="2400" dirty="0">
                <a:solidFill>
                  <a:srgbClr val="2A3641"/>
                </a:solidFill>
                <a:latin typeface="微软雅黑" panose="020B0503020204020204" pitchFamily="34" charset="-122"/>
                <a:ea typeface="微软雅黑" panose="020B0503020204020204" pitchFamily="34" charset="-122"/>
              </a:rPr>
              <a:t>的电话控制器检测和校验摘机状态的变换</a:t>
            </a:r>
            <a:r>
              <a:rPr lang="en-US" altLang="zh-CN" sz="2400" dirty="0">
                <a:solidFill>
                  <a:srgbClr val="2A3641"/>
                </a:solidFill>
                <a:latin typeface="微软雅黑" panose="020B0503020204020204" pitchFamily="34" charset="-122"/>
                <a:ea typeface="微软雅黑" panose="020B0503020204020204" pitchFamily="34" charset="-122"/>
              </a:rPr>
              <a:t>,</a:t>
            </a:r>
            <a:r>
              <a:rPr lang="zh-CN" altLang="en-US" sz="2400" dirty="0">
                <a:solidFill>
                  <a:srgbClr val="2A3641"/>
                </a:solidFill>
                <a:latin typeface="微软雅黑" panose="020B0503020204020204" pitchFamily="34" charset="-122"/>
                <a:ea typeface="微软雅黑" panose="020B0503020204020204" pitchFamily="34" charset="-122"/>
              </a:rPr>
              <a:t>并发送消息唤醒相应的终端对象</a:t>
            </a:r>
          </a:p>
          <a:p>
            <a:pPr>
              <a:lnSpc>
                <a:spcPct val="130000"/>
              </a:lnSpc>
            </a:pPr>
            <a:r>
              <a:rPr lang="en-US" altLang="zh-CN" sz="2400" dirty="0">
                <a:solidFill>
                  <a:srgbClr val="2A3641"/>
                </a:solidFill>
                <a:latin typeface="微软雅黑" panose="020B0503020204020204" pitchFamily="34" charset="-122"/>
                <a:ea typeface="微软雅黑" panose="020B0503020204020204" pitchFamily="34" charset="-122"/>
              </a:rPr>
              <a:t>2. </a:t>
            </a:r>
            <a:r>
              <a:rPr lang="zh-CN" altLang="en-US" sz="2400" dirty="0">
                <a:solidFill>
                  <a:srgbClr val="2A3641"/>
                </a:solidFill>
                <a:latin typeface="微软雅黑" panose="020B0503020204020204" pitchFamily="34" charset="-122"/>
                <a:ea typeface="微软雅黑" panose="020B0503020204020204" pitchFamily="34" charset="-122"/>
              </a:rPr>
              <a:t>终端分配一些资源，并要求控制器发出拨号音</a:t>
            </a:r>
          </a:p>
          <a:p>
            <a:pPr>
              <a:lnSpc>
                <a:spcPct val="130000"/>
              </a:lnSpc>
            </a:pPr>
            <a:r>
              <a:rPr lang="en-US" altLang="zh-CN" sz="2400" dirty="0">
                <a:solidFill>
                  <a:srgbClr val="2A3641"/>
                </a:solidFill>
                <a:latin typeface="微软雅黑" panose="020B0503020204020204" pitchFamily="34" charset="-122"/>
                <a:ea typeface="微软雅黑" panose="020B0503020204020204" pitchFamily="34" charset="-122"/>
              </a:rPr>
              <a:t>3. </a:t>
            </a:r>
            <a:r>
              <a:rPr lang="zh-CN" altLang="en-US" sz="2400" dirty="0">
                <a:solidFill>
                  <a:srgbClr val="2A3641"/>
                </a:solidFill>
                <a:latin typeface="微软雅黑" panose="020B0503020204020204" pitchFamily="34" charset="-122"/>
                <a:ea typeface="微软雅黑" panose="020B0503020204020204" pitchFamily="34" charset="-122"/>
              </a:rPr>
              <a:t>控制器接受拨号并传递给终端</a:t>
            </a:r>
          </a:p>
          <a:p>
            <a:pPr>
              <a:lnSpc>
                <a:spcPct val="130000"/>
              </a:lnSpc>
            </a:pPr>
            <a:r>
              <a:rPr lang="en-US" altLang="zh-CN" sz="2400" dirty="0">
                <a:solidFill>
                  <a:srgbClr val="2A3641"/>
                </a:solidFill>
                <a:latin typeface="微软雅黑" panose="020B0503020204020204" pitchFamily="34" charset="-122"/>
                <a:ea typeface="微软雅黑" panose="020B0503020204020204" pitchFamily="34" charset="-122"/>
              </a:rPr>
              <a:t>4. </a:t>
            </a:r>
            <a:r>
              <a:rPr lang="zh-CN" altLang="en-US" sz="2400" dirty="0">
                <a:solidFill>
                  <a:srgbClr val="2A3641"/>
                </a:solidFill>
                <a:latin typeface="微软雅黑" panose="020B0503020204020204" pitchFamily="34" charset="-122"/>
                <a:ea typeface="微软雅黑" panose="020B0503020204020204" pitchFamily="34" charset="-122"/>
              </a:rPr>
              <a:t>终端使用拨号方案来分析数字流</a:t>
            </a:r>
          </a:p>
          <a:p>
            <a:pPr>
              <a:lnSpc>
                <a:spcPct val="130000"/>
              </a:lnSpc>
            </a:pPr>
            <a:r>
              <a:rPr lang="en-US" altLang="zh-CN" sz="2400" dirty="0">
                <a:solidFill>
                  <a:srgbClr val="2A3641"/>
                </a:solidFill>
                <a:latin typeface="微软雅黑" panose="020B0503020204020204" pitchFamily="34" charset="-122"/>
                <a:ea typeface="微软雅黑" panose="020B0503020204020204" pitchFamily="34" charset="-122"/>
              </a:rPr>
              <a:t>5.</a:t>
            </a:r>
            <a:r>
              <a:rPr lang="zh-CN" altLang="en-US" sz="2400" dirty="0">
                <a:solidFill>
                  <a:srgbClr val="2A3641"/>
                </a:solidFill>
                <a:latin typeface="微软雅黑" panose="020B0503020204020204" pitchFamily="34" charset="-122"/>
                <a:ea typeface="微软雅黑" panose="020B0503020204020204" pitchFamily="34" charset="-122"/>
              </a:rPr>
              <a:t>有效的数字序列被键入，终端开始会话</a:t>
            </a:r>
          </a:p>
        </p:txBody>
      </p:sp>
      <p:pic>
        <p:nvPicPr>
          <p:cNvPr id="7" name="图片 6">
            <a:extLst>
              <a:ext uri="{FF2B5EF4-FFF2-40B4-BE49-F238E27FC236}">
                <a16:creationId xmlns:a16="http://schemas.microsoft.com/office/drawing/2014/main" id="{ABA8DCE3-B654-422D-8DCD-B787D7225477}"/>
              </a:ext>
            </a:extLst>
          </p:cNvPr>
          <p:cNvPicPr>
            <a:picLocks noChangeAspect="1"/>
          </p:cNvPicPr>
          <p:nvPr/>
        </p:nvPicPr>
        <p:blipFill rotWithShape="1">
          <a:blip r:embed="rId3"/>
          <a:srcRect l="3669" r="939"/>
          <a:stretch/>
        </p:blipFill>
        <p:spPr>
          <a:xfrm>
            <a:off x="270156" y="2272327"/>
            <a:ext cx="5929184" cy="2313346"/>
          </a:xfrm>
          <a:prstGeom prst="rect">
            <a:avLst/>
          </a:prstGeom>
        </p:spPr>
      </p:pic>
      <p:sp>
        <p:nvSpPr>
          <p:cNvPr id="9" name="文本框 8">
            <a:extLst>
              <a:ext uri="{FF2B5EF4-FFF2-40B4-BE49-F238E27FC236}">
                <a16:creationId xmlns:a16="http://schemas.microsoft.com/office/drawing/2014/main" id="{293B15D2-4A9C-4C86-BAE5-C656FDF41E6D}"/>
              </a:ext>
            </a:extLst>
          </p:cNvPr>
          <p:cNvSpPr txBox="1"/>
          <p:nvPr/>
        </p:nvSpPr>
        <p:spPr>
          <a:xfrm>
            <a:off x="4897789" y="4875679"/>
            <a:ext cx="640916" cy="461665"/>
          </a:xfrm>
          <a:prstGeom prst="rect">
            <a:avLst/>
          </a:prstGeom>
          <a:noFill/>
        </p:spPr>
        <p:txBody>
          <a:bodyPr wrap="square" rtlCol="0">
            <a:spAutoFit/>
          </a:bodyPr>
          <a:lstStyle/>
          <a:p>
            <a:r>
              <a:rPr lang="en-US" altLang="zh-CN" sz="2400" b="1" dirty="0">
                <a:solidFill>
                  <a:srgbClr val="00B050"/>
                </a:solidFill>
              </a:rPr>
              <a:t>[1]</a:t>
            </a:r>
            <a:endParaRPr lang="zh-CN" altLang="en-US" sz="2400" b="1" dirty="0">
              <a:solidFill>
                <a:srgbClr val="00B050"/>
              </a:solidFill>
            </a:endParaRPr>
          </a:p>
        </p:txBody>
      </p:sp>
    </p:spTree>
    <p:extLst>
      <p:ext uri="{BB962C8B-B14F-4D97-AF65-F5344CB8AC3E}">
        <p14:creationId xmlns:p14="http://schemas.microsoft.com/office/powerpoint/2010/main" val="281009554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日期占位符 1">
            <a:extLst>
              <a:ext uri="{FF2B5EF4-FFF2-40B4-BE49-F238E27FC236}">
                <a16:creationId xmlns:a16="http://schemas.microsoft.com/office/drawing/2014/main" id="{DDE9587E-6C51-45EB-A91D-3EC47F19249F}"/>
              </a:ext>
            </a:extLst>
          </p:cNvPr>
          <p:cNvSpPr>
            <a:spLocks noGrp="1"/>
          </p:cNvSpPr>
          <p:nvPr>
            <p:ph type="dt" sz="half" idx="10"/>
          </p:nvPr>
        </p:nvSpPr>
        <p:spPr/>
        <p:txBody>
          <a:bodyPr/>
          <a:lstStyle/>
          <a:p>
            <a:fld id="{8809061D-AE28-4D04-B2F9-59B2C75B899D}" type="datetime1">
              <a:rPr lang="zh-CN" altLang="en-US" smtClean="0"/>
              <a:t>2018/12/23</a:t>
            </a:fld>
            <a:endParaRPr lang="zh-CN" altLang="en-US"/>
          </a:p>
        </p:txBody>
      </p:sp>
      <p:sp>
        <p:nvSpPr>
          <p:cNvPr id="3" name="页脚占位符 2">
            <a:extLst>
              <a:ext uri="{FF2B5EF4-FFF2-40B4-BE49-F238E27FC236}">
                <a16:creationId xmlns:a16="http://schemas.microsoft.com/office/drawing/2014/main" id="{D3B69617-E97B-4F6F-AC7C-1AE7C0DE93F3}"/>
              </a:ext>
            </a:extLst>
          </p:cNvPr>
          <p:cNvSpPr>
            <a:spLocks noGrp="1"/>
          </p:cNvSpPr>
          <p:nvPr>
            <p:ph type="ftr" sz="quarter" idx="11"/>
          </p:nvPr>
        </p:nvSpPr>
        <p:spPr/>
        <p:txBody>
          <a:bodyPr/>
          <a:lstStyle/>
          <a:p>
            <a:r>
              <a:rPr lang="en-US" altLang="zh-CN"/>
              <a:t>PRD2018-G06</a:t>
            </a:r>
            <a:endParaRPr lang="zh-CN" altLang="en-US"/>
          </a:p>
        </p:txBody>
      </p:sp>
      <p:sp>
        <p:nvSpPr>
          <p:cNvPr id="9" name="灯片编号占位符 8">
            <a:extLst>
              <a:ext uri="{FF2B5EF4-FFF2-40B4-BE49-F238E27FC236}">
                <a16:creationId xmlns:a16="http://schemas.microsoft.com/office/drawing/2014/main" id="{98E13260-6317-4DDC-B327-4E6C651BCE98}"/>
              </a:ext>
            </a:extLst>
          </p:cNvPr>
          <p:cNvSpPr>
            <a:spLocks noGrp="1"/>
          </p:cNvSpPr>
          <p:nvPr>
            <p:ph type="sldNum" sz="quarter" idx="12"/>
          </p:nvPr>
        </p:nvSpPr>
        <p:spPr/>
        <p:txBody>
          <a:bodyPr/>
          <a:lstStyle/>
          <a:p>
            <a:fld id="{06ABA5CD-7A95-40B8-90D9-C5B6B6D9B417}" type="slidenum">
              <a:rPr lang="zh-CN" altLang="en-US" smtClean="0"/>
              <a:t>29</a:t>
            </a:fld>
            <a:endParaRPr lang="zh-CN" altLang="en-US"/>
          </a:p>
        </p:txBody>
      </p:sp>
      <p:sp>
        <p:nvSpPr>
          <p:cNvPr id="10" name="文本框 9">
            <a:extLst>
              <a:ext uri="{FF2B5EF4-FFF2-40B4-BE49-F238E27FC236}">
                <a16:creationId xmlns:a16="http://schemas.microsoft.com/office/drawing/2014/main" id="{FAD6FD6D-E71D-4D19-913B-56E8B8609AD7}"/>
              </a:ext>
            </a:extLst>
          </p:cNvPr>
          <p:cNvSpPr txBox="1"/>
          <p:nvPr/>
        </p:nvSpPr>
        <p:spPr>
          <a:xfrm>
            <a:off x="-1265468" y="283318"/>
            <a:ext cx="4207336" cy="523220"/>
          </a:xfrm>
          <a:prstGeom prst="rect">
            <a:avLst/>
          </a:prstGeom>
          <a:noFill/>
        </p:spPr>
        <p:txBody>
          <a:bodyPr wrap="square" lIns="0" rIns="0" rtlCol="0">
            <a:spAutoFit/>
          </a:bodyPr>
          <a:lstStyle/>
          <a:p>
            <a:pPr algn="ctr" defTabSz="866775" fontAlgn="base">
              <a:spcBef>
                <a:spcPct val="0"/>
              </a:spcBef>
              <a:spcAft>
                <a:spcPct val="0"/>
              </a:spcAft>
            </a:pPr>
            <a:r>
              <a:rPr lang="zh-CN" altLang="en-US" sz="2800" b="1" dirty="0">
                <a:solidFill>
                  <a:prstClr val="black"/>
                </a:solidFill>
                <a:latin typeface="+mn-ea"/>
                <a:cs typeface="+mn-ea"/>
                <a:sym typeface="+mn-lt"/>
              </a:rPr>
              <a:t>总结</a:t>
            </a:r>
          </a:p>
        </p:txBody>
      </p:sp>
      <p:graphicFrame>
        <p:nvGraphicFramePr>
          <p:cNvPr id="5" name="表格 4">
            <a:extLst>
              <a:ext uri="{FF2B5EF4-FFF2-40B4-BE49-F238E27FC236}">
                <a16:creationId xmlns:a16="http://schemas.microsoft.com/office/drawing/2014/main" id="{23E068F5-6C7F-4564-9AA3-8D49734B2F81}"/>
              </a:ext>
            </a:extLst>
          </p:cNvPr>
          <p:cNvGraphicFramePr>
            <a:graphicFrameLocks noGrp="1"/>
          </p:cNvGraphicFramePr>
          <p:nvPr>
            <p:extLst>
              <p:ext uri="{D42A27DB-BD31-4B8C-83A1-F6EECF244321}">
                <p14:modId xmlns:p14="http://schemas.microsoft.com/office/powerpoint/2010/main" val="859718822"/>
              </p:ext>
            </p:extLst>
          </p:nvPr>
        </p:nvGraphicFramePr>
        <p:xfrm>
          <a:off x="495299" y="1082391"/>
          <a:ext cx="11201401" cy="4998105"/>
        </p:xfrm>
        <a:graphic>
          <a:graphicData uri="http://schemas.openxmlformats.org/drawingml/2006/table">
            <a:tbl>
              <a:tblPr firstRow="1" firstCol="1" bandRow="1">
                <a:tableStyleId>{5940675A-B579-460E-94D1-54222C63F5DA}</a:tableStyleId>
              </a:tblPr>
              <a:tblGrid>
                <a:gridCol w="1444494">
                  <a:extLst>
                    <a:ext uri="{9D8B030D-6E8A-4147-A177-3AD203B41FA5}">
                      <a16:colId xmlns:a16="http://schemas.microsoft.com/office/drawing/2014/main" val="3035791707"/>
                    </a:ext>
                  </a:extLst>
                </a:gridCol>
                <a:gridCol w="1952938">
                  <a:extLst>
                    <a:ext uri="{9D8B030D-6E8A-4147-A177-3AD203B41FA5}">
                      <a16:colId xmlns:a16="http://schemas.microsoft.com/office/drawing/2014/main" val="497942459"/>
                    </a:ext>
                  </a:extLst>
                </a:gridCol>
                <a:gridCol w="2076268">
                  <a:extLst>
                    <a:ext uri="{9D8B030D-6E8A-4147-A177-3AD203B41FA5}">
                      <a16:colId xmlns:a16="http://schemas.microsoft.com/office/drawing/2014/main" val="2906324423"/>
                    </a:ext>
                  </a:extLst>
                </a:gridCol>
                <a:gridCol w="2031580">
                  <a:extLst>
                    <a:ext uri="{9D8B030D-6E8A-4147-A177-3AD203B41FA5}">
                      <a16:colId xmlns:a16="http://schemas.microsoft.com/office/drawing/2014/main" val="1209620565"/>
                    </a:ext>
                  </a:extLst>
                </a:gridCol>
                <a:gridCol w="1892720">
                  <a:extLst>
                    <a:ext uri="{9D8B030D-6E8A-4147-A177-3AD203B41FA5}">
                      <a16:colId xmlns:a16="http://schemas.microsoft.com/office/drawing/2014/main" val="952782820"/>
                    </a:ext>
                  </a:extLst>
                </a:gridCol>
                <a:gridCol w="1803401">
                  <a:extLst>
                    <a:ext uri="{9D8B030D-6E8A-4147-A177-3AD203B41FA5}">
                      <a16:colId xmlns:a16="http://schemas.microsoft.com/office/drawing/2014/main" val="1635689166"/>
                    </a:ext>
                  </a:extLst>
                </a:gridCol>
              </a:tblGrid>
              <a:tr h="574675">
                <a:tc>
                  <a:txBody>
                    <a:bodyPr/>
                    <a:lstStyle/>
                    <a:p>
                      <a:pPr algn="just">
                        <a:spcAft>
                          <a:spcPts val="0"/>
                        </a:spcAft>
                      </a:pPr>
                      <a:r>
                        <a:rPr lang="zh-CN" sz="2400" b="1" kern="100" dirty="0">
                          <a:solidFill>
                            <a:schemeClr val="bg1"/>
                          </a:solidFill>
                          <a:effectLst/>
                        </a:rPr>
                        <a:t>视图</a:t>
                      </a:r>
                      <a:r>
                        <a:rPr lang="en-US" sz="2400" b="1" kern="100" dirty="0">
                          <a:solidFill>
                            <a:schemeClr val="bg1"/>
                          </a:solidFill>
                          <a:effectLst/>
                        </a:rPr>
                        <a:t>=&gt;</a:t>
                      </a:r>
                      <a:endParaRPr lang="zh-CN" sz="24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solidFill>
                  </a:tcPr>
                </a:tc>
                <a:tc>
                  <a:txBody>
                    <a:bodyPr/>
                    <a:lstStyle/>
                    <a:p>
                      <a:pPr algn="ctr">
                        <a:spcAft>
                          <a:spcPts val="0"/>
                        </a:spcAft>
                      </a:pPr>
                      <a:r>
                        <a:rPr lang="zh-CN" sz="2400" kern="100" dirty="0">
                          <a:effectLst/>
                        </a:rPr>
                        <a:t>逻辑视图</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altLang="en-US" sz="2400" kern="100" dirty="0">
                          <a:effectLst/>
                        </a:rPr>
                        <a:t>进</a:t>
                      </a:r>
                      <a:r>
                        <a:rPr lang="zh-CN" sz="2400" kern="100" dirty="0">
                          <a:effectLst/>
                        </a:rPr>
                        <a:t>程视图</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开发视图</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物理视图</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场景</a:t>
                      </a:r>
                      <a:r>
                        <a:rPr lang="zh-CN" altLang="en-US" sz="2400" kern="100" dirty="0">
                          <a:effectLst/>
                        </a:rPr>
                        <a:t>视图</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08136301"/>
                  </a:ext>
                </a:extLst>
              </a:tr>
              <a:tr h="520864">
                <a:tc>
                  <a:txBody>
                    <a:bodyPr/>
                    <a:lstStyle/>
                    <a:p>
                      <a:pPr algn="just">
                        <a:spcAft>
                          <a:spcPts val="0"/>
                        </a:spcAft>
                      </a:pPr>
                      <a:r>
                        <a:rPr lang="zh-CN" sz="2400" b="1" kern="100" dirty="0">
                          <a:solidFill>
                            <a:schemeClr val="bg1"/>
                          </a:solidFill>
                          <a:effectLst/>
                        </a:rPr>
                        <a:t>组件</a:t>
                      </a:r>
                      <a:endParaRPr lang="zh-CN" sz="24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solidFill>
                  </a:tcPr>
                </a:tc>
                <a:tc>
                  <a:txBody>
                    <a:bodyPr/>
                    <a:lstStyle/>
                    <a:p>
                      <a:pPr algn="l">
                        <a:spcAft>
                          <a:spcPts val="0"/>
                        </a:spcAft>
                      </a:pPr>
                      <a:r>
                        <a:rPr lang="zh-CN" sz="2400" kern="100" dirty="0">
                          <a:effectLst/>
                        </a:rPr>
                        <a:t>类</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任务</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模块、子系统</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节点</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步骤、脚本</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32205739"/>
                  </a:ext>
                </a:extLst>
              </a:tr>
              <a:tr h="818823">
                <a:tc>
                  <a:txBody>
                    <a:bodyPr/>
                    <a:lstStyle/>
                    <a:p>
                      <a:pPr algn="just">
                        <a:spcAft>
                          <a:spcPts val="0"/>
                        </a:spcAft>
                      </a:pPr>
                      <a:r>
                        <a:rPr lang="zh-CN" sz="2400" b="1" kern="100">
                          <a:solidFill>
                            <a:schemeClr val="bg1"/>
                          </a:solidFill>
                          <a:effectLst/>
                        </a:rPr>
                        <a:t>连接工具</a:t>
                      </a:r>
                      <a:endParaRPr lang="zh-CN" sz="240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solidFill>
                  </a:tcPr>
                </a:tc>
                <a:tc>
                  <a:txBody>
                    <a:bodyPr/>
                    <a:lstStyle/>
                    <a:p>
                      <a:pPr algn="l">
                        <a:spcAft>
                          <a:spcPts val="0"/>
                        </a:spcAft>
                      </a:pPr>
                      <a:r>
                        <a:rPr lang="zh-CN" sz="2400" kern="100" dirty="0">
                          <a:effectLst/>
                        </a:rPr>
                        <a:t>关联、继承、约束</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会面、消息广播、</a:t>
                      </a:r>
                      <a:r>
                        <a:rPr lang="en-US" sz="2400" kern="100" dirty="0">
                          <a:effectLst/>
                        </a:rPr>
                        <a:t>RPC</a:t>
                      </a:r>
                      <a:r>
                        <a:rPr lang="zh-CN" sz="2400" kern="100" dirty="0">
                          <a:effectLst/>
                        </a:rPr>
                        <a:t>等</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编译依赖性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通信媒体</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5204019"/>
                  </a:ext>
                </a:extLst>
              </a:tr>
              <a:tr h="409411">
                <a:tc>
                  <a:txBody>
                    <a:bodyPr/>
                    <a:lstStyle/>
                    <a:p>
                      <a:pPr algn="just">
                        <a:spcAft>
                          <a:spcPts val="0"/>
                        </a:spcAft>
                      </a:pPr>
                      <a:r>
                        <a:rPr lang="zh-CN" sz="2400" b="1" kern="100">
                          <a:solidFill>
                            <a:schemeClr val="bg1"/>
                          </a:solidFill>
                          <a:effectLst/>
                        </a:rPr>
                        <a:t>容器</a:t>
                      </a:r>
                      <a:endParaRPr lang="zh-CN" sz="240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solidFill>
                  </a:tcPr>
                </a:tc>
                <a:tc>
                  <a:txBody>
                    <a:bodyPr/>
                    <a:lstStyle/>
                    <a:p>
                      <a:pPr algn="l">
                        <a:spcAft>
                          <a:spcPts val="0"/>
                        </a:spcAft>
                      </a:pPr>
                      <a:r>
                        <a:rPr lang="zh-CN" sz="2400" kern="100" dirty="0">
                          <a:effectLst/>
                        </a:rPr>
                        <a:t>类的种类</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过程</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子系统</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物理子系统</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2400" kern="100" dirty="0">
                          <a:effectLst/>
                        </a:rPr>
                        <a:t>Web</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5214101"/>
                  </a:ext>
                </a:extLst>
              </a:tr>
              <a:tr h="818823">
                <a:tc>
                  <a:txBody>
                    <a:bodyPr/>
                    <a:lstStyle/>
                    <a:p>
                      <a:pPr algn="just">
                        <a:spcAft>
                          <a:spcPts val="0"/>
                        </a:spcAft>
                      </a:pPr>
                      <a:r>
                        <a:rPr lang="zh-CN" sz="2400" b="1" kern="100">
                          <a:solidFill>
                            <a:schemeClr val="bg1"/>
                          </a:solidFill>
                          <a:effectLst/>
                        </a:rPr>
                        <a:t>涉众</a:t>
                      </a:r>
                      <a:endParaRPr lang="zh-CN" sz="240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solidFill>
                  </a:tcPr>
                </a:tc>
                <a:tc>
                  <a:txBody>
                    <a:bodyPr/>
                    <a:lstStyle/>
                    <a:p>
                      <a:pPr algn="l">
                        <a:spcAft>
                          <a:spcPts val="0"/>
                        </a:spcAft>
                      </a:pPr>
                      <a:r>
                        <a:rPr lang="zh-CN" sz="2400" kern="100">
                          <a:effectLst/>
                        </a:rPr>
                        <a:t>用户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系统设计、集成人员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开发人员、经理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系统设计人员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用户、开发人员</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11324223"/>
                  </a:ext>
                </a:extLst>
              </a:tr>
              <a:tr h="1446098">
                <a:tc>
                  <a:txBody>
                    <a:bodyPr/>
                    <a:lstStyle/>
                    <a:p>
                      <a:pPr algn="just">
                        <a:spcAft>
                          <a:spcPts val="0"/>
                        </a:spcAft>
                      </a:pPr>
                      <a:r>
                        <a:rPr lang="zh-CN" sz="2400" b="1" kern="100">
                          <a:solidFill>
                            <a:schemeClr val="bg1"/>
                          </a:solidFill>
                          <a:effectLst/>
                        </a:rPr>
                        <a:t>关注点</a:t>
                      </a:r>
                      <a:endParaRPr lang="zh-CN" sz="240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solidFill>
                  </a:tcPr>
                </a:tc>
                <a:tc>
                  <a:txBody>
                    <a:bodyPr/>
                    <a:lstStyle/>
                    <a:p>
                      <a:pPr algn="l">
                        <a:spcAft>
                          <a:spcPts val="0"/>
                        </a:spcAft>
                      </a:pPr>
                      <a:r>
                        <a:rPr lang="zh-CN" sz="2400" kern="100" dirty="0">
                          <a:effectLst/>
                        </a:rPr>
                        <a:t>功能</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性能、可用性、</a:t>
                      </a:r>
                      <a:r>
                        <a:rPr lang="en-US" sz="2400" kern="100">
                          <a:effectLst/>
                        </a:rPr>
                        <a:t>S/W</a:t>
                      </a:r>
                      <a:r>
                        <a:rPr lang="zh-CN" sz="2400" kern="100">
                          <a:effectLst/>
                        </a:rPr>
                        <a:t>容错，整体性</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组织、可重用性、可移植性、产品线。</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可伸缩性、性能、可用性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dirty="0">
                          <a:effectLst/>
                        </a:rPr>
                        <a:t>可理解性</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9781881"/>
                  </a:ext>
                </a:extLst>
              </a:tr>
              <a:tr h="409411">
                <a:tc>
                  <a:txBody>
                    <a:bodyPr/>
                    <a:lstStyle/>
                    <a:p>
                      <a:pPr algn="just">
                        <a:spcAft>
                          <a:spcPts val="0"/>
                        </a:spcAft>
                      </a:pPr>
                      <a:r>
                        <a:rPr lang="zh-CN" altLang="en-US" sz="2400" b="1" kern="100" dirty="0">
                          <a:solidFill>
                            <a:schemeClr val="bg1"/>
                          </a:solidFill>
                          <a:effectLst/>
                        </a:rPr>
                        <a:t>使用</a:t>
                      </a:r>
                      <a:r>
                        <a:rPr lang="zh-CN" sz="2400" b="1" kern="100" dirty="0">
                          <a:solidFill>
                            <a:schemeClr val="bg1"/>
                          </a:solidFill>
                          <a:effectLst/>
                        </a:rPr>
                        <a:t>工具</a:t>
                      </a:r>
                      <a:endParaRPr lang="zh-CN" sz="24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solidFill>
                  </a:tcPr>
                </a:tc>
                <a:tc>
                  <a:txBody>
                    <a:bodyPr/>
                    <a:lstStyle/>
                    <a:p>
                      <a:pPr algn="ctr">
                        <a:spcAft>
                          <a:spcPts val="0"/>
                        </a:spcAft>
                      </a:pPr>
                      <a:r>
                        <a:rPr lang="en-US" sz="2400" kern="100" dirty="0">
                          <a:effectLst/>
                        </a:rPr>
                        <a:t>RSA</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RSA</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RSA</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RSA</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dirty="0">
                          <a:effectLst/>
                        </a:rPr>
                        <a:t>RSA</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67324509"/>
                  </a:ext>
                </a:extLst>
              </a:tr>
            </a:tbl>
          </a:graphicData>
        </a:graphic>
      </p:graphicFrame>
    </p:spTree>
    <p:extLst>
      <p:ext uri="{BB962C8B-B14F-4D97-AF65-F5344CB8AC3E}">
        <p14:creationId xmlns:p14="http://schemas.microsoft.com/office/powerpoint/2010/main" val="20747666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日期占位符 1">
            <a:extLst>
              <a:ext uri="{FF2B5EF4-FFF2-40B4-BE49-F238E27FC236}">
                <a16:creationId xmlns:a16="http://schemas.microsoft.com/office/drawing/2014/main" id="{DDE9587E-6C51-45EB-A91D-3EC47F19249F}"/>
              </a:ext>
            </a:extLst>
          </p:cNvPr>
          <p:cNvSpPr>
            <a:spLocks noGrp="1"/>
          </p:cNvSpPr>
          <p:nvPr>
            <p:ph type="dt" sz="half" idx="10"/>
          </p:nvPr>
        </p:nvSpPr>
        <p:spPr/>
        <p:txBody>
          <a:bodyPr/>
          <a:lstStyle/>
          <a:p>
            <a:fld id="{8809061D-AE28-4D04-B2F9-59B2C75B899D}" type="datetime1">
              <a:rPr lang="zh-CN" altLang="en-US" smtClean="0"/>
              <a:t>2018/12/23</a:t>
            </a:fld>
            <a:endParaRPr lang="zh-CN" altLang="en-US"/>
          </a:p>
        </p:txBody>
      </p:sp>
      <p:sp>
        <p:nvSpPr>
          <p:cNvPr id="3" name="页脚占位符 2">
            <a:extLst>
              <a:ext uri="{FF2B5EF4-FFF2-40B4-BE49-F238E27FC236}">
                <a16:creationId xmlns:a16="http://schemas.microsoft.com/office/drawing/2014/main" id="{D3B69617-E97B-4F6F-AC7C-1AE7C0DE93F3}"/>
              </a:ext>
            </a:extLst>
          </p:cNvPr>
          <p:cNvSpPr>
            <a:spLocks noGrp="1"/>
          </p:cNvSpPr>
          <p:nvPr>
            <p:ph type="ftr" sz="quarter" idx="11"/>
          </p:nvPr>
        </p:nvSpPr>
        <p:spPr/>
        <p:txBody>
          <a:bodyPr/>
          <a:lstStyle/>
          <a:p>
            <a:r>
              <a:rPr lang="en-US" altLang="zh-CN"/>
              <a:t>PRD2018-G06</a:t>
            </a:r>
            <a:endParaRPr lang="zh-CN" altLang="en-US"/>
          </a:p>
        </p:txBody>
      </p:sp>
      <p:sp>
        <p:nvSpPr>
          <p:cNvPr id="9" name="灯片编号占位符 8">
            <a:extLst>
              <a:ext uri="{FF2B5EF4-FFF2-40B4-BE49-F238E27FC236}">
                <a16:creationId xmlns:a16="http://schemas.microsoft.com/office/drawing/2014/main" id="{98E13260-6317-4DDC-B327-4E6C651BCE98}"/>
              </a:ext>
            </a:extLst>
          </p:cNvPr>
          <p:cNvSpPr>
            <a:spLocks noGrp="1"/>
          </p:cNvSpPr>
          <p:nvPr>
            <p:ph type="sldNum" sz="quarter" idx="12"/>
          </p:nvPr>
        </p:nvSpPr>
        <p:spPr/>
        <p:txBody>
          <a:bodyPr/>
          <a:lstStyle/>
          <a:p>
            <a:fld id="{06ABA5CD-7A95-40B8-90D9-C5B6B6D9B417}" type="slidenum">
              <a:rPr lang="zh-CN" altLang="en-US" smtClean="0"/>
              <a:t>3</a:t>
            </a:fld>
            <a:endParaRPr lang="zh-CN" altLang="en-US" dirty="0"/>
          </a:p>
        </p:txBody>
      </p:sp>
      <p:pic>
        <p:nvPicPr>
          <p:cNvPr id="8" name="图片 7">
            <a:extLst>
              <a:ext uri="{FF2B5EF4-FFF2-40B4-BE49-F238E27FC236}">
                <a16:creationId xmlns:a16="http://schemas.microsoft.com/office/drawing/2014/main" id="{0AF8D848-1A1D-46FB-A2A9-EDABCF9C5A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376056" y="-1623535"/>
            <a:ext cx="3439888" cy="9603420"/>
          </a:xfrm>
          <a:prstGeom prst="rect">
            <a:avLst/>
          </a:prstGeom>
        </p:spPr>
      </p:pic>
      <p:sp>
        <p:nvSpPr>
          <p:cNvPr id="10" name="矩形 9">
            <a:extLst>
              <a:ext uri="{FF2B5EF4-FFF2-40B4-BE49-F238E27FC236}">
                <a16:creationId xmlns:a16="http://schemas.microsoft.com/office/drawing/2014/main" id="{DA5FCAE1-4FB4-47FA-9EEE-71551F028604}"/>
              </a:ext>
            </a:extLst>
          </p:cNvPr>
          <p:cNvSpPr/>
          <p:nvPr/>
        </p:nvSpPr>
        <p:spPr>
          <a:xfrm>
            <a:off x="2536372" y="5215103"/>
            <a:ext cx="7445828" cy="369332"/>
          </a:xfrm>
          <a:prstGeom prst="rect">
            <a:avLst/>
          </a:prstGeom>
        </p:spPr>
        <p:txBody>
          <a:bodyPr wrap="square">
            <a:spAutoFit/>
          </a:bodyPr>
          <a:lstStyle/>
          <a:p>
            <a:r>
              <a:rPr lang="zh-CN" altLang="en-US" dirty="0"/>
              <a:t>可视化需求模型能够帮助我们识别被遗漏的、不相关的和不一致的需求。</a:t>
            </a:r>
          </a:p>
        </p:txBody>
      </p:sp>
      <p:sp>
        <p:nvSpPr>
          <p:cNvPr id="11" name="文本框 10">
            <a:extLst>
              <a:ext uri="{FF2B5EF4-FFF2-40B4-BE49-F238E27FC236}">
                <a16:creationId xmlns:a16="http://schemas.microsoft.com/office/drawing/2014/main" id="{5F2FBC10-FEF1-4B8D-A558-79546F624DE2}"/>
              </a:ext>
            </a:extLst>
          </p:cNvPr>
          <p:cNvSpPr txBox="1"/>
          <p:nvPr/>
        </p:nvSpPr>
        <p:spPr>
          <a:xfrm>
            <a:off x="10897710" y="4825779"/>
            <a:ext cx="640916" cy="461665"/>
          </a:xfrm>
          <a:prstGeom prst="rect">
            <a:avLst/>
          </a:prstGeom>
          <a:noFill/>
        </p:spPr>
        <p:txBody>
          <a:bodyPr wrap="square" rtlCol="0">
            <a:spAutoFit/>
          </a:bodyPr>
          <a:lstStyle/>
          <a:p>
            <a:r>
              <a:rPr lang="en-US" altLang="zh-CN" sz="2400" b="1" dirty="0">
                <a:solidFill>
                  <a:srgbClr val="00B050"/>
                </a:solidFill>
              </a:rPr>
              <a:t>[2]</a:t>
            </a:r>
            <a:endParaRPr lang="zh-CN" altLang="en-US" sz="2400" b="1" dirty="0">
              <a:solidFill>
                <a:srgbClr val="00B050"/>
              </a:solidFill>
            </a:endParaRPr>
          </a:p>
        </p:txBody>
      </p:sp>
    </p:spTree>
    <p:extLst>
      <p:ext uri="{BB962C8B-B14F-4D97-AF65-F5344CB8AC3E}">
        <p14:creationId xmlns:p14="http://schemas.microsoft.com/office/powerpoint/2010/main" val="22136196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6" name="文本框 5"/>
          <p:cNvSpPr txBox="1"/>
          <p:nvPr/>
        </p:nvSpPr>
        <p:spPr>
          <a:xfrm>
            <a:off x="4494272" y="3006893"/>
            <a:ext cx="4225693" cy="646331"/>
          </a:xfrm>
          <a:prstGeom prst="rect">
            <a:avLst/>
          </a:prstGeom>
          <a:noFill/>
        </p:spPr>
        <p:txBody>
          <a:bodyPr wrap="square" lIns="0" rIns="0" rtlCol="0">
            <a:spAutoFit/>
          </a:bodyPr>
          <a:lstStyle/>
          <a:p>
            <a:pPr algn="ctr" defTabSz="866775" fontAlgn="base">
              <a:spcBef>
                <a:spcPct val="0"/>
              </a:spcBef>
              <a:spcAft>
                <a:spcPct val="0"/>
              </a:spcAft>
            </a:pPr>
            <a:r>
              <a:rPr lang="en-US" altLang="zh-CN" sz="3600" b="1" dirty="0">
                <a:solidFill>
                  <a:prstClr val="black"/>
                </a:solidFill>
                <a:latin typeface="+mn-ea"/>
                <a:cs typeface="+mn-ea"/>
                <a:sym typeface="+mn-lt"/>
              </a:rPr>
              <a:t>03  </a:t>
            </a:r>
            <a:r>
              <a:rPr lang="zh-CN" altLang="en-US" sz="3600" b="1" dirty="0">
                <a:solidFill>
                  <a:prstClr val="black"/>
                </a:solidFill>
                <a:latin typeface="+mn-ea"/>
                <a:cs typeface="+mn-ea"/>
                <a:sym typeface="+mn-lt"/>
              </a:rPr>
              <a:t>小组应用展示</a:t>
            </a:r>
          </a:p>
        </p:txBody>
      </p:sp>
      <p:sp>
        <p:nvSpPr>
          <p:cNvPr id="7" name="任意多边形 6"/>
          <p:cNvSpPr>
            <a:spLocks noChangeAspect="1"/>
          </p:cNvSpPr>
          <p:nvPr/>
        </p:nvSpPr>
        <p:spPr>
          <a:xfrm>
            <a:off x="3592882" y="2983696"/>
            <a:ext cx="707997" cy="563002"/>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rgbClr val="FF8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3600" b="1" dirty="0">
              <a:solidFill>
                <a:prstClr val="black"/>
              </a:solidFill>
              <a:latin typeface="+mn-ea"/>
              <a:cs typeface="+mn-ea"/>
              <a:sym typeface="+mn-lt"/>
            </a:endParaRPr>
          </a:p>
        </p:txBody>
      </p:sp>
      <p:sp>
        <p:nvSpPr>
          <p:cNvPr id="2" name="日期占位符 1">
            <a:extLst>
              <a:ext uri="{FF2B5EF4-FFF2-40B4-BE49-F238E27FC236}">
                <a16:creationId xmlns:a16="http://schemas.microsoft.com/office/drawing/2014/main" id="{DDE9587E-6C51-45EB-A91D-3EC47F19249F}"/>
              </a:ext>
            </a:extLst>
          </p:cNvPr>
          <p:cNvSpPr>
            <a:spLocks noGrp="1"/>
          </p:cNvSpPr>
          <p:nvPr>
            <p:ph type="dt" sz="half" idx="10"/>
          </p:nvPr>
        </p:nvSpPr>
        <p:spPr/>
        <p:txBody>
          <a:bodyPr/>
          <a:lstStyle/>
          <a:p>
            <a:fld id="{8809061D-AE28-4D04-B2F9-59B2C75B899D}" type="datetime1">
              <a:rPr lang="zh-CN" altLang="en-US" smtClean="0"/>
              <a:t>2018/12/23</a:t>
            </a:fld>
            <a:endParaRPr lang="zh-CN" altLang="en-US"/>
          </a:p>
        </p:txBody>
      </p:sp>
      <p:sp>
        <p:nvSpPr>
          <p:cNvPr id="3" name="页脚占位符 2">
            <a:extLst>
              <a:ext uri="{FF2B5EF4-FFF2-40B4-BE49-F238E27FC236}">
                <a16:creationId xmlns:a16="http://schemas.microsoft.com/office/drawing/2014/main" id="{D3B69617-E97B-4F6F-AC7C-1AE7C0DE93F3}"/>
              </a:ext>
            </a:extLst>
          </p:cNvPr>
          <p:cNvSpPr>
            <a:spLocks noGrp="1"/>
          </p:cNvSpPr>
          <p:nvPr>
            <p:ph type="ftr" sz="quarter" idx="11"/>
          </p:nvPr>
        </p:nvSpPr>
        <p:spPr/>
        <p:txBody>
          <a:bodyPr/>
          <a:lstStyle/>
          <a:p>
            <a:r>
              <a:rPr lang="en-US" altLang="zh-CN"/>
              <a:t>PRD2018-G06</a:t>
            </a:r>
            <a:endParaRPr lang="zh-CN" altLang="en-US"/>
          </a:p>
        </p:txBody>
      </p:sp>
      <p:sp>
        <p:nvSpPr>
          <p:cNvPr id="9" name="灯片编号占位符 8">
            <a:extLst>
              <a:ext uri="{FF2B5EF4-FFF2-40B4-BE49-F238E27FC236}">
                <a16:creationId xmlns:a16="http://schemas.microsoft.com/office/drawing/2014/main" id="{98E13260-6317-4DDC-B327-4E6C651BCE98}"/>
              </a:ext>
            </a:extLst>
          </p:cNvPr>
          <p:cNvSpPr>
            <a:spLocks noGrp="1"/>
          </p:cNvSpPr>
          <p:nvPr>
            <p:ph type="sldNum" sz="quarter" idx="12"/>
          </p:nvPr>
        </p:nvSpPr>
        <p:spPr/>
        <p:txBody>
          <a:bodyPr/>
          <a:lstStyle/>
          <a:p>
            <a:fld id="{06ABA5CD-7A95-40B8-90D9-C5B6B6D9B417}" type="slidenum">
              <a:rPr lang="zh-CN" altLang="en-US" smtClean="0"/>
              <a:t>30</a:t>
            </a:fld>
            <a:endParaRPr lang="zh-CN" altLang="en-US"/>
          </a:p>
        </p:txBody>
      </p:sp>
    </p:spTree>
    <p:extLst>
      <p:ext uri="{BB962C8B-B14F-4D97-AF65-F5344CB8AC3E}">
        <p14:creationId xmlns:p14="http://schemas.microsoft.com/office/powerpoint/2010/main" val="41961310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日期占位符 1">
            <a:extLst>
              <a:ext uri="{FF2B5EF4-FFF2-40B4-BE49-F238E27FC236}">
                <a16:creationId xmlns:a16="http://schemas.microsoft.com/office/drawing/2014/main" id="{DDE9587E-6C51-45EB-A91D-3EC47F19249F}"/>
              </a:ext>
            </a:extLst>
          </p:cNvPr>
          <p:cNvSpPr>
            <a:spLocks noGrp="1"/>
          </p:cNvSpPr>
          <p:nvPr>
            <p:ph type="dt" sz="half" idx="10"/>
          </p:nvPr>
        </p:nvSpPr>
        <p:spPr/>
        <p:txBody>
          <a:bodyPr/>
          <a:lstStyle/>
          <a:p>
            <a:fld id="{8809061D-AE28-4D04-B2F9-59B2C75B899D}" type="datetime1">
              <a:rPr lang="zh-CN" altLang="en-US" smtClean="0"/>
              <a:t>2018/12/23</a:t>
            </a:fld>
            <a:endParaRPr lang="zh-CN" altLang="en-US"/>
          </a:p>
        </p:txBody>
      </p:sp>
      <p:sp>
        <p:nvSpPr>
          <p:cNvPr id="3" name="页脚占位符 2">
            <a:extLst>
              <a:ext uri="{FF2B5EF4-FFF2-40B4-BE49-F238E27FC236}">
                <a16:creationId xmlns:a16="http://schemas.microsoft.com/office/drawing/2014/main" id="{D3B69617-E97B-4F6F-AC7C-1AE7C0DE93F3}"/>
              </a:ext>
            </a:extLst>
          </p:cNvPr>
          <p:cNvSpPr>
            <a:spLocks noGrp="1"/>
          </p:cNvSpPr>
          <p:nvPr>
            <p:ph type="ftr" sz="quarter" idx="11"/>
          </p:nvPr>
        </p:nvSpPr>
        <p:spPr/>
        <p:txBody>
          <a:bodyPr/>
          <a:lstStyle/>
          <a:p>
            <a:r>
              <a:rPr lang="en-US" altLang="zh-CN"/>
              <a:t>PRD2018-G06</a:t>
            </a:r>
            <a:endParaRPr lang="zh-CN" altLang="en-US"/>
          </a:p>
        </p:txBody>
      </p:sp>
      <p:sp>
        <p:nvSpPr>
          <p:cNvPr id="9" name="灯片编号占位符 8">
            <a:extLst>
              <a:ext uri="{FF2B5EF4-FFF2-40B4-BE49-F238E27FC236}">
                <a16:creationId xmlns:a16="http://schemas.microsoft.com/office/drawing/2014/main" id="{98E13260-6317-4DDC-B327-4E6C651BCE98}"/>
              </a:ext>
            </a:extLst>
          </p:cNvPr>
          <p:cNvSpPr>
            <a:spLocks noGrp="1"/>
          </p:cNvSpPr>
          <p:nvPr>
            <p:ph type="sldNum" sz="quarter" idx="12"/>
          </p:nvPr>
        </p:nvSpPr>
        <p:spPr/>
        <p:txBody>
          <a:bodyPr/>
          <a:lstStyle/>
          <a:p>
            <a:fld id="{06ABA5CD-7A95-40B8-90D9-C5B6B6D9B417}" type="slidenum">
              <a:rPr lang="zh-CN" altLang="en-US" smtClean="0"/>
              <a:t>31</a:t>
            </a:fld>
            <a:endParaRPr lang="zh-CN" altLang="en-US"/>
          </a:p>
        </p:txBody>
      </p:sp>
      <p:sp>
        <p:nvSpPr>
          <p:cNvPr id="7" name="矩形 6">
            <a:extLst>
              <a:ext uri="{FF2B5EF4-FFF2-40B4-BE49-F238E27FC236}">
                <a16:creationId xmlns:a16="http://schemas.microsoft.com/office/drawing/2014/main" id="{A0C51F9E-DBE6-4D9E-8244-6BC571F1765B}"/>
              </a:ext>
            </a:extLst>
          </p:cNvPr>
          <p:cNvSpPr/>
          <p:nvPr/>
        </p:nvSpPr>
        <p:spPr>
          <a:xfrm>
            <a:off x="1076309" y="1251727"/>
            <a:ext cx="2339102" cy="523220"/>
          </a:xfrm>
          <a:prstGeom prst="rect">
            <a:avLst/>
          </a:prstGeom>
        </p:spPr>
        <p:txBody>
          <a:bodyPr wrap="none">
            <a:spAutoFit/>
          </a:bodyPr>
          <a:lstStyle/>
          <a:p>
            <a:r>
              <a:rPr lang="en-US" altLang="zh-CN" sz="2800" dirty="0"/>
              <a:t>UML</a:t>
            </a:r>
            <a:r>
              <a:rPr lang="zh-CN" altLang="en-US" sz="2800" dirty="0"/>
              <a:t>使用情况</a:t>
            </a:r>
          </a:p>
        </p:txBody>
      </p:sp>
      <p:sp>
        <p:nvSpPr>
          <p:cNvPr id="8" name="矩形 7">
            <a:extLst>
              <a:ext uri="{FF2B5EF4-FFF2-40B4-BE49-F238E27FC236}">
                <a16:creationId xmlns:a16="http://schemas.microsoft.com/office/drawing/2014/main" id="{2F45B236-E4CB-4C7B-879B-D069F022382D}"/>
              </a:ext>
            </a:extLst>
          </p:cNvPr>
          <p:cNvSpPr/>
          <p:nvPr/>
        </p:nvSpPr>
        <p:spPr>
          <a:xfrm>
            <a:off x="7237707" y="1208985"/>
            <a:ext cx="2339102" cy="523220"/>
          </a:xfrm>
          <a:prstGeom prst="rect">
            <a:avLst/>
          </a:prstGeom>
        </p:spPr>
        <p:txBody>
          <a:bodyPr wrap="none">
            <a:spAutoFit/>
          </a:bodyPr>
          <a:lstStyle/>
          <a:p>
            <a:r>
              <a:rPr lang="zh-CN" altLang="en-US" sz="2800" dirty="0"/>
              <a:t>工具使用情况</a:t>
            </a:r>
          </a:p>
        </p:txBody>
      </p:sp>
      <p:pic>
        <p:nvPicPr>
          <p:cNvPr id="12" name="图片 11">
            <a:extLst>
              <a:ext uri="{FF2B5EF4-FFF2-40B4-BE49-F238E27FC236}">
                <a16:creationId xmlns:a16="http://schemas.microsoft.com/office/drawing/2014/main" id="{8A3B84EC-AF73-4E72-BAEE-07B1C4F7DA27}"/>
              </a:ext>
            </a:extLst>
          </p:cNvPr>
          <p:cNvPicPr>
            <a:picLocks noChangeAspect="1"/>
          </p:cNvPicPr>
          <p:nvPr/>
        </p:nvPicPr>
        <p:blipFill rotWithShape="1">
          <a:blip r:embed="rId3"/>
          <a:srcRect l="54540" t="84431" r="12191" b="553"/>
          <a:stretch/>
        </p:blipFill>
        <p:spPr>
          <a:xfrm>
            <a:off x="7575589" y="2029097"/>
            <a:ext cx="1663338" cy="1654629"/>
          </a:xfrm>
          <a:prstGeom prst="rect">
            <a:avLst/>
          </a:prstGeom>
        </p:spPr>
      </p:pic>
      <p:sp>
        <p:nvSpPr>
          <p:cNvPr id="13" name="矩形 12">
            <a:extLst>
              <a:ext uri="{FF2B5EF4-FFF2-40B4-BE49-F238E27FC236}">
                <a16:creationId xmlns:a16="http://schemas.microsoft.com/office/drawing/2014/main" id="{6CF26ECE-0734-4DE0-A436-1DFFF6BB72DD}"/>
              </a:ext>
            </a:extLst>
          </p:cNvPr>
          <p:cNvSpPr/>
          <p:nvPr/>
        </p:nvSpPr>
        <p:spPr>
          <a:xfrm>
            <a:off x="1076309" y="2393345"/>
            <a:ext cx="1620957" cy="2246769"/>
          </a:xfrm>
          <a:prstGeom prst="rect">
            <a:avLst/>
          </a:prstGeom>
        </p:spPr>
        <p:txBody>
          <a:bodyPr wrap="none">
            <a:spAutoFit/>
          </a:bodyPr>
          <a:lstStyle/>
          <a:p>
            <a:r>
              <a:rPr lang="zh-CN" altLang="en-US" sz="2800" dirty="0"/>
              <a:t>用例图</a:t>
            </a:r>
            <a:endParaRPr lang="en-US" altLang="zh-CN" sz="2800" dirty="0"/>
          </a:p>
          <a:p>
            <a:r>
              <a:rPr lang="zh-CN" altLang="en-US" sz="2800" dirty="0"/>
              <a:t>状态机图</a:t>
            </a:r>
            <a:endParaRPr lang="en-US" altLang="zh-CN" sz="2800" dirty="0"/>
          </a:p>
          <a:p>
            <a:r>
              <a:rPr lang="zh-CN" altLang="en-US" sz="2800" dirty="0"/>
              <a:t>对话图</a:t>
            </a:r>
            <a:endParaRPr lang="en-US" altLang="zh-CN" sz="2800" dirty="0"/>
          </a:p>
          <a:p>
            <a:r>
              <a:rPr lang="zh-CN" altLang="en-US" sz="2800" dirty="0"/>
              <a:t>包图</a:t>
            </a:r>
            <a:endParaRPr lang="en-US" altLang="zh-CN" sz="2800" dirty="0"/>
          </a:p>
          <a:p>
            <a:r>
              <a:rPr lang="zh-CN" altLang="en-US" sz="2800" dirty="0"/>
              <a:t>部署图</a:t>
            </a:r>
            <a:endParaRPr lang="en-US" altLang="zh-CN" sz="2800" dirty="0"/>
          </a:p>
        </p:txBody>
      </p:sp>
    </p:spTree>
    <p:extLst>
      <p:ext uri="{BB962C8B-B14F-4D97-AF65-F5344CB8AC3E}">
        <p14:creationId xmlns:p14="http://schemas.microsoft.com/office/powerpoint/2010/main" val="995324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4A0E9C10-F62A-46BC-9986-70FD74C0B3A8}"/>
              </a:ext>
            </a:extLst>
          </p:cNvPr>
          <p:cNvSpPr/>
          <p:nvPr/>
        </p:nvSpPr>
        <p:spPr>
          <a:xfrm>
            <a:off x="505860" y="3647905"/>
            <a:ext cx="11624153" cy="523220"/>
          </a:xfrm>
          <a:prstGeom prst="rect">
            <a:avLst/>
          </a:prstGeom>
        </p:spPr>
        <p:txBody>
          <a:bodyPr wrap="square">
            <a:spAutoFit/>
          </a:bodyPr>
          <a:lstStyle/>
          <a:p>
            <a:r>
              <a:rPr lang="zh-CN" altLang="en-US" sz="2800" dirty="0"/>
              <a:t>举例：主要需求 </a:t>
            </a:r>
            <a:r>
              <a:rPr lang="zh-CN" altLang="en-US" sz="2800" b="1" dirty="0"/>
              <a:t>渔友可以查看地图一个点的附近的渔友、钓点、渔具店</a:t>
            </a:r>
            <a:endParaRPr lang="zh-CN" altLang="en-US" sz="2800" dirty="0"/>
          </a:p>
        </p:txBody>
      </p:sp>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日期占位符 1">
            <a:extLst>
              <a:ext uri="{FF2B5EF4-FFF2-40B4-BE49-F238E27FC236}">
                <a16:creationId xmlns:a16="http://schemas.microsoft.com/office/drawing/2014/main" id="{DDE9587E-6C51-45EB-A91D-3EC47F19249F}"/>
              </a:ext>
            </a:extLst>
          </p:cNvPr>
          <p:cNvSpPr>
            <a:spLocks noGrp="1"/>
          </p:cNvSpPr>
          <p:nvPr>
            <p:ph type="dt" sz="half" idx="10"/>
          </p:nvPr>
        </p:nvSpPr>
        <p:spPr/>
        <p:txBody>
          <a:bodyPr/>
          <a:lstStyle/>
          <a:p>
            <a:fld id="{8809061D-AE28-4D04-B2F9-59B2C75B899D}" type="datetime1">
              <a:rPr lang="zh-CN" altLang="en-US" smtClean="0"/>
              <a:t>2018/12/23</a:t>
            </a:fld>
            <a:endParaRPr lang="zh-CN" altLang="en-US"/>
          </a:p>
        </p:txBody>
      </p:sp>
      <p:sp>
        <p:nvSpPr>
          <p:cNvPr id="3" name="页脚占位符 2">
            <a:extLst>
              <a:ext uri="{FF2B5EF4-FFF2-40B4-BE49-F238E27FC236}">
                <a16:creationId xmlns:a16="http://schemas.microsoft.com/office/drawing/2014/main" id="{D3B69617-E97B-4F6F-AC7C-1AE7C0DE93F3}"/>
              </a:ext>
            </a:extLst>
          </p:cNvPr>
          <p:cNvSpPr>
            <a:spLocks noGrp="1"/>
          </p:cNvSpPr>
          <p:nvPr>
            <p:ph type="ftr" sz="quarter" idx="11"/>
          </p:nvPr>
        </p:nvSpPr>
        <p:spPr/>
        <p:txBody>
          <a:bodyPr/>
          <a:lstStyle/>
          <a:p>
            <a:r>
              <a:rPr lang="en-US" altLang="zh-CN"/>
              <a:t>PRD2018-G06</a:t>
            </a:r>
            <a:endParaRPr lang="zh-CN" altLang="en-US"/>
          </a:p>
        </p:txBody>
      </p:sp>
      <p:sp>
        <p:nvSpPr>
          <p:cNvPr id="9" name="灯片编号占位符 8">
            <a:extLst>
              <a:ext uri="{FF2B5EF4-FFF2-40B4-BE49-F238E27FC236}">
                <a16:creationId xmlns:a16="http://schemas.microsoft.com/office/drawing/2014/main" id="{98E13260-6317-4DDC-B327-4E6C651BCE98}"/>
              </a:ext>
            </a:extLst>
          </p:cNvPr>
          <p:cNvSpPr>
            <a:spLocks noGrp="1"/>
          </p:cNvSpPr>
          <p:nvPr>
            <p:ph type="sldNum" sz="quarter" idx="12"/>
          </p:nvPr>
        </p:nvSpPr>
        <p:spPr/>
        <p:txBody>
          <a:bodyPr/>
          <a:lstStyle/>
          <a:p>
            <a:fld id="{06ABA5CD-7A95-40B8-90D9-C5B6B6D9B417}" type="slidenum">
              <a:rPr lang="zh-CN" altLang="en-US" smtClean="0"/>
              <a:t>32</a:t>
            </a:fld>
            <a:endParaRPr lang="zh-CN" altLang="en-US"/>
          </a:p>
        </p:txBody>
      </p:sp>
      <p:pic>
        <p:nvPicPr>
          <p:cNvPr id="5" name="图片 4">
            <a:extLst>
              <a:ext uri="{FF2B5EF4-FFF2-40B4-BE49-F238E27FC236}">
                <a16:creationId xmlns:a16="http://schemas.microsoft.com/office/drawing/2014/main" id="{CB327816-4443-4477-8C8C-5A91B0EBDB7D}"/>
              </a:ext>
            </a:extLst>
          </p:cNvPr>
          <p:cNvPicPr>
            <a:picLocks noChangeAspect="1"/>
          </p:cNvPicPr>
          <p:nvPr/>
        </p:nvPicPr>
        <p:blipFill>
          <a:blip r:embed="rId3"/>
          <a:stretch>
            <a:fillRect/>
          </a:stretch>
        </p:blipFill>
        <p:spPr>
          <a:xfrm>
            <a:off x="1117147" y="329125"/>
            <a:ext cx="7036253" cy="5977464"/>
          </a:xfrm>
          <a:prstGeom prst="rect">
            <a:avLst/>
          </a:prstGeom>
        </p:spPr>
      </p:pic>
      <p:pic>
        <p:nvPicPr>
          <p:cNvPr id="6" name="图片 5">
            <a:extLst>
              <a:ext uri="{FF2B5EF4-FFF2-40B4-BE49-F238E27FC236}">
                <a16:creationId xmlns:a16="http://schemas.microsoft.com/office/drawing/2014/main" id="{29D9F5B0-EA85-41E9-A124-1A2DF8AE9212}"/>
              </a:ext>
            </a:extLst>
          </p:cNvPr>
          <p:cNvPicPr>
            <a:picLocks noChangeAspect="1"/>
          </p:cNvPicPr>
          <p:nvPr/>
        </p:nvPicPr>
        <p:blipFill>
          <a:blip r:embed="rId4"/>
          <a:stretch>
            <a:fillRect/>
          </a:stretch>
        </p:blipFill>
        <p:spPr>
          <a:xfrm>
            <a:off x="2462877" y="358761"/>
            <a:ext cx="6702485" cy="6139681"/>
          </a:xfrm>
          <a:prstGeom prst="rect">
            <a:avLst/>
          </a:prstGeom>
        </p:spPr>
      </p:pic>
      <p:pic>
        <p:nvPicPr>
          <p:cNvPr id="7" name="图片 6">
            <a:extLst>
              <a:ext uri="{FF2B5EF4-FFF2-40B4-BE49-F238E27FC236}">
                <a16:creationId xmlns:a16="http://schemas.microsoft.com/office/drawing/2014/main" id="{A467FADB-7026-485C-BA56-93E02E3EBA15}"/>
              </a:ext>
            </a:extLst>
          </p:cNvPr>
          <p:cNvPicPr>
            <a:picLocks noChangeAspect="1"/>
          </p:cNvPicPr>
          <p:nvPr/>
        </p:nvPicPr>
        <p:blipFill>
          <a:blip r:embed="rId5"/>
          <a:stretch>
            <a:fillRect/>
          </a:stretch>
        </p:blipFill>
        <p:spPr>
          <a:xfrm>
            <a:off x="4298412" y="353194"/>
            <a:ext cx="6947976" cy="6076986"/>
          </a:xfrm>
          <a:prstGeom prst="rect">
            <a:avLst/>
          </a:prstGeom>
        </p:spPr>
      </p:pic>
      <p:sp>
        <p:nvSpPr>
          <p:cNvPr id="11" name="文本框 10">
            <a:extLst>
              <a:ext uri="{FF2B5EF4-FFF2-40B4-BE49-F238E27FC236}">
                <a16:creationId xmlns:a16="http://schemas.microsoft.com/office/drawing/2014/main" id="{38DCB45B-9DE2-4F07-95CD-BBD8733B2949}"/>
              </a:ext>
            </a:extLst>
          </p:cNvPr>
          <p:cNvSpPr txBox="1"/>
          <p:nvPr/>
        </p:nvSpPr>
        <p:spPr>
          <a:xfrm>
            <a:off x="-1413513" y="219779"/>
            <a:ext cx="4207336" cy="1815882"/>
          </a:xfrm>
          <a:prstGeom prst="rect">
            <a:avLst/>
          </a:prstGeom>
          <a:noFill/>
        </p:spPr>
        <p:txBody>
          <a:bodyPr wrap="square" lIns="0" rIns="0" rtlCol="0">
            <a:spAutoFit/>
          </a:bodyPr>
          <a:lstStyle/>
          <a:p>
            <a:pPr algn="ctr" defTabSz="866775" fontAlgn="base">
              <a:spcBef>
                <a:spcPct val="0"/>
              </a:spcBef>
              <a:spcAft>
                <a:spcPct val="0"/>
              </a:spcAft>
            </a:pPr>
            <a:r>
              <a:rPr lang="zh-CN" altLang="en-US" sz="2800" b="1" dirty="0">
                <a:solidFill>
                  <a:prstClr val="black"/>
                </a:solidFill>
                <a:latin typeface="+mn-ea"/>
                <a:cs typeface="+mn-ea"/>
                <a:sym typeface="+mn-lt"/>
              </a:rPr>
              <a:t>用</a:t>
            </a:r>
            <a:endParaRPr lang="en-US" altLang="zh-CN" sz="2800" b="1" dirty="0">
              <a:solidFill>
                <a:prstClr val="black"/>
              </a:solidFill>
              <a:latin typeface="+mn-ea"/>
              <a:cs typeface="+mn-ea"/>
              <a:sym typeface="+mn-lt"/>
            </a:endParaRPr>
          </a:p>
          <a:p>
            <a:pPr algn="ctr" defTabSz="866775" fontAlgn="base">
              <a:spcBef>
                <a:spcPct val="0"/>
              </a:spcBef>
              <a:spcAft>
                <a:spcPct val="0"/>
              </a:spcAft>
            </a:pPr>
            <a:r>
              <a:rPr lang="zh-CN" altLang="en-US" sz="2800" b="1" dirty="0">
                <a:solidFill>
                  <a:prstClr val="black"/>
                </a:solidFill>
                <a:latin typeface="+mn-ea"/>
                <a:cs typeface="+mn-ea"/>
                <a:sym typeface="+mn-lt"/>
              </a:rPr>
              <a:t>例</a:t>
            </a:r>
            <a:endParaRPr lang="en-US" altLang="zh-CN" sz="2800" b="1" dirty="0">
              <a:solidFill>
                <a:prstClr val="black"/>
              </a:solidFill>
              <a:latin typeface="+mn-ea"/>
              <a:cs typeface="+mn-ea"/>
              <a:sym typeface="+mn-lt"/>
            </a:endParaRPr>
          </a:p>
          <a:p>
            <a:pPr algn="ctr" defTabSz="866775" fontAlgn="base">
              <a:spcBef>
                <a:spcPct val="0"/>
              </a:spcBef>
              <a:spcAft>
                <a:spcPct val="0"/>
              </a:spcAft>
            </a:pPr>
            <a:r>
              <a:rPr lang="zh-CN" altLang="en-US" sz="2800" b="1" dirty="0">
                <a:solidFill>
                  <a:prstClr val="black"/>
                </a:solidFill>
                <a:latin typeface="+mn-ea"/>
                <a:cs typeface="+mn-ea"/>
                <a:sym typeface="+mn-lt"/>
              </a:rPr>
              <a:t>说</a:t>
            </a:r>
            <a:endParaRPr lang="en-US" altLang="zh-CN" sz="2800" b="1" dirty="0">
              <a:solidFill>
                <a:prstClr val="black"/>
              </a:solidFill>
              <a:latin typeface="+mn-ea"/>
              <a:cs typeface="+mn-ea"/>
              <a:sym typeface="+mn-lt"/>
            </a:endParaRPr>
          </a:p>
          <a:p>
            <a:pPr algn="ctr" defTabSz="866775" fontAlgn="base">
              <a:spcBef>
                <a:spcPct val="0"/>
              </a:spcBef>
              <a:spcAft>
                <a:spcPct val="0"/>
              </a:spcAft>
            </a:pPr>
            <a:r>
              <a:rPr lang="zh-CN" altLang="en-US" sz="2800" b="1" dirty="0">
                <a:solidFill>
                  <a:prstClr val="black"/>
                </a:solidFill>
                <a:latin typeface="+mn-ea"/>
                <a:cs typeface="+mn-ea"/>
                <a:sym typeface="+mn-lt"/>
              </a:rPr>
              <a:t>明</a:t>
            </a:r>
          </a:p>
        </p:txBody>
      </p:sp>
    </p:spTree>
    <p:extLst>
      <p:ext uri="{BB962C8B-B14F-4D97-AF65-F5344CB8AC3E}">
        <p14:creationId xmlns:p14="http://schemas.microsoft.com/office/powerpoint/2010/main" val="1883902148"/>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日期占位符 1">
            <a:extLst>
              <a:ext uri="{FF2B5EF4-FFF2-40B4-BE49-F238E27FC236}">
                <a16:creationId xmlns:a16="http://schemas.microsoft.com/office/drawing/2014/main" id="{DDE9587E-6C51-45EB-A91D-3EC47F19249F}"/>
              </a:ext>
            </a:extLst>
          </p:cNvPr>
          <p:cNvSpPr>
            <a:spLocks noGrp="1"/>
          </p:cNvSpPr>
          <p:nvPr>
            <p:ph type="dt" sz="half" idx="10"/>
          </p:nvPr>
        </p:nvSpPr>
        <p:spPr/>
        <p:txBody>
          <a:bodyPr/>
          <a:lstStyle/>
          <a:p>
            <a:fld id="{8809061D-AE28-4D04-B2F9-59B2C75B899D}" type="datetime1">
              <a:rPr lang="zh-CN" altLang="en-US" smtClean="0"/>
              <a:t>2018/12/23</a:t>
            </a:fld>
            <a:endParaRPr lang="zh-CN" altLang="en-US"/>
          </a:p>
        </p:txBody>
      </p:sp>
      <p:sp>
        <p:nvSpPr>
          <p:cNvPr id="3" name="页脚占位符 2">
            <a:extLst>
              <a:ext uri="{FF2B5EF4-FFF2-40B4-BE49-F238E27FC236}">
                <a16:creationId xmlns:a16="http://schemas.microsoft.com/office/drawing/2014/main" id="{D3B69617-E97B-4F6F-AC7C-1AE7C0DE93F3}"/>
              </a:ext>
            </a:extLst>
          </p:cNvPr>
          <p:cNvSpPr>
            <a:spLocks noGrp="1"/>
          </p:cNvSpPr>
          <p:nvPr>
            <p:ph type="ftr" sz="quarter" idx="11"/>
          </p:nvPr>
        </p:nvSpPr>
        <p:spPr/>
        <p:txBody>
          <a:bodyPr/>
          <a:lstStyle/>
          <a:p>
            <a:r>
              <a:rPr lang="en-US" altLang="zh-CN"/>
              <a:t>PRD2018-G06</a:t>
            </a:r>
            <a:endParaRPr lang="zh-CN" altLang="en-US"/>
          </a:p>
        </p:txBody>
      </p:sp>
      <p:sp>
        <p:nvSpPr>
          <p:cNvPr id="9" name="灯片编号占位符 8">
            <a:extLst>
              <a:ext uri="{FF2B5EF4-FFF2-40B4-BE49-F238E27FC236}">
                <a16:creationId xmlns:a16="http://schemas.microsoft.com/office/drawing/2014/main" id="{98E13260-6317-4DDC-B327-4E6C651BCE98}"/>
              </a:ext>
            </a:extLst>
          </p:cNvPr>
          <p:cNvSpPr>
            <a:spLocks noGrp="1"/>
          </p:cNvSpPr>
          <p:nvPr>
            <p:ph type="sldNum" sz="quarter" idx="12"/>
          </p:nvPr>
        </p:nvSpPr>
        <p:spPr/>
        <p:txBody>
          <a:bodyPr/>
          <a:lstStyle/>
          <a:p>
            <a:fld id="{06ABA5CD-7A95-40B8-90D9-C5B6B6D9B417}" type="slidenum">
              <a:rPr lang="zh-CN" altLang="en-US" smtClean="0"/>
              <a:t>33</a:t>
            </a:fld>
            <a:endParaRPr lang="zh-CN" altLang="en-US"/>
          </a:p>
        </p:txBody>
      </p:sp>
      <p:sp>
        <p:nvSpPr>
          <p:cNvPr id="6" name="Rectangle 3">
            <a:extLst>
              <a:ext uri="{FF2B5EF4-FFF2-40B4-BE49-F238E27FC236}">
                <a16:creationId xmlns:a16="http://schemas.microsoft.com/office/drawing/2014/main" id="{1FBA7D59-3B16-4C31-A3E4-6D92E15313C0}"/>
              </a:ext>
            </a:extLst>
          </p:cNvPr>
          <p:cNvSpPr>
            <a:spLocks noChangeArrowheads="1"/>
          </p:cNvSpPr>
          <p:nvPr/>
        </p:nvSpPr>
        <p:spPr bwMode="auto">
          <a:xfrm>
            <a:off x="1215024" y="52839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a:extLst>
              <a:ext uri="{FF2B5EF4-FFF2-40B4-BE49-F238E27FC236}">
                <a16:creationId xmlns:a16="http://schemas.microsoft.com/office/drawing/2014/main" id="{262E4658-E9A2-4DF7-A30A-4B993E695E2A}"/>
              </a:ext>
            </a:extLst>
          </p:cNvPr>
          <p:cNvSpPr txBox="1"/>
          <p:nvPr/>
        </p:nvSpPr>
        <p:spPr>
          <a:xfrm>
            <a:off x="-1413513" y="219779"/>
            <a:ext cx="4207336" cy="1384995"/>
          </a:xfrm>
          <a:prstGeom prst="rect">
            <a:avLst/>
          </a:prstGeom>
          <a:noFill/>
        </p:spPr>
        <p:txBody>
          <a:bodyPr wrap="square" lIns="0" rIns="0" rtlCol="0">
            <a:spAutoFit/>
          </a:bodyPr>
          <a:lstStyle/>
          <a:p>
            <a:pPr algn="ctr" defTabSz="866775" fontAlgn="base">
              <a:spcBef>
                <a:spcPct val="0"/>
              </a:spcBef>
              <a:spcAft>
                <a:spcPct val="0"/>
              </a:spcAft>
            </a:pPr>
            <a:r>
              <a:rPr lang="zh-CN" altLang="en-US" sz="2800" b="1" dirty="0">
                <a:solidFill>
                  <a:prstClr val="black"/>
                </a:solidFill>
                <a:latin typeface="+mn-ea"/>
                <a:cs typeface="+mn-ea"/>
                <a:sym typeface="+mn-lt"/>
              </a:rPr>
              <a:t>用</a:t>
            </a:r>
            <a:endParaRPr lang="en-US" altLang="zh-CN" sz="2800" b="1" dirty="0">
              <a:solidFill>
                <a:prstClr val="black"/>
              </a:solidFill>
              <a:latin typeface="+mn-ea"/>
              <a:cs typeface="+mn-ea"/>
              <a:sym typeface="+mn-lt"/>
            </a:endParaRPr>
          </a:p>
          <a:p>
            <a:pPr algn="ctr" defTabSz="866775" fontAlgn="base">
              <a:spcBef>
                <a:spcPct val="0"/>
              </a:spcBef>
              <a:spcAft>
                <a:spcPct val="0"/>
              </a:spcAft>
            </a:pPr>
            <a:r>
              <a:rPr lang="zh-CN" altLang="en-US" sz="2800" b="1" dirty="0">
                <a:solidFill>
                  <a:prstClr val="black"/>
                </a:solidFill>
                <a:latin typeface="+mn-ea"/>
                <a:cs typeface="+mn-ea"/>
                <a:sym typeface="+mn-lt"/>
              </a:rPr>
              <a:t>例</a:t>
            </a:r>
            <a:endParaRPr lang="en-US" altLang="zh-CN" sz="2800" b="1" dirty="0">
              <a:solidFill>
                <a:prstClr val="black"/>
              </a:solidFill>
              <a:latin typeface="+mn-ea"/>
              <a:cs typeface="+mn-ea"/>
              <a:sym typeface="+mn-lt"/>
            </a:endParaRPr>
          </a:p>
          <a:p>
            <a:pPr algn="ctr" defTabSz="866775" fontAlgn="base">
              <a:spcBef>
                <a:spcPct val="0"/>
              </a:spcBef>
              <a:spcAft>
                <a:spcPct val="0"/>
              </a:spcAft>
            </a:pPr>
            <a:r>
              <a:rPr lang="zh-CN" altLang="en-US" sz="2800" b="1" dirty="0">
                <a:solidFill>
                  <a:prstClr val="black"/>
                </a:solidFill>
                <a:latin typeface="+mn-ea"/>
                <a:cs typeface="+mn-ea"/>
                <a:sym typeface="+mn-lt"/>
              </a:rPr>
              <a:t>图</a:t>
            </a:r>
          </a:p>
        </p:txBody>
      </p:sp>
    </p:spTree>
    <p:extLst>
      <p:ext uri="{BB962C8B-B14F-4D97-AF65-F5344CB8AC3E}">
        <p14:creationId xmlns:p14="http://schemas.microsoft.com/office/powerpoint/2010/main" val="4361115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日期占位符 1">
            <a:extLst>
              <a:ext uri="{FF2B5EF4-FFF2-40B4-BE49-F238E27FC236}">
                <a16:creationId xmlns:a16="http://schemas.microsoft.com/office/drawing/2014/main" id="{DDE9587E-6C51-45EB-A91D-3EC47F19249F}"/>
              </a:ext>
            </a:extLst>
          </p:cNvPr>
          <p:cNvSpPr>
            <a:spLocks noGrp="1"/>
          </p:cNvSpPr>
          <p:nvPr>
            <p:ph type="dt" sz="half" idx="10"/>
          </p:nvPr>
        </p:nvSpPr>
        <p:spPr/>
        <p:txBody>
          <a:bodyPr/>
          <a:lstStyle/>
          <a:p>
            <a:fld id="{8809061D-AE28-4D04-B2F9-59B2C75B899D}" type="datetime1">
              <a:rPr lang="zh-CN" altLang="en-US" smtClean="0"/>
              <a:t>2018/12/23</a:t>
            </a:fld>
            <a:endParaRPr lang="zh-CN" altLang="en-US"/>
          </a:p>
        </p:txBody>
      </p:sp>
      <p:sp>
        <p:nvSpPr>
          <p:cNvPr id="3" name="页脚占位符 2">
            <a:extLst>
              <a:ext uri="{FF2B5EF4-FFF2-40B4-BE49-F238E27FC236}">
                <a16:creationId xmlns:a16="http://schemas.microsoft.com/office/drawing/2014/main" id="{D3B69617-E97B-4F6F-AC7C-1AE7C0DE93F3}"/>
              </a:ext>
            </a:extLst>
          </p:cNvPr>
          <p:cNvSpPr>
            <a:spLocks noGrp="1"/>
          </p:cNvSpPr>
          <p:nvPr>
            <p:ph type="ftr" sz="quarter" idx="11"/>
          </p:nvPr>
        </p:nvSpPr>
        <p:spPr/>
        <p:txBody>
          <a:bodyPr/>
          <a:lstStyle/>
          <a:p>
            <a:r>
              <a:rPr lang="en-US" altLang="zh-CN"/>
              <a:t>PRD2018-G06</a:t>
            </a:r>
            <a:endParaRPr lang="zh-CN" altLang="en-US"/>
          </a:p>
        </p:txBody>
      </p:sp>
      <p:sp>
        <p:nvSpPr>
          <p:cNvPr id="9" name="灯片编号占位符 8">
            <a:extLst>
              <a:ext uri="{FF2B5EF4-FFF2-40B4-BE49-F238E27FC236}">
                <a16:creationId xmlns:a16="http://schemas.microsoft.com/office/drawing/2014/main" id="{98E13260-6317-4DDC-B327-4E6C651BCE98}"/>
              </a:ext>
            </a:extLst>
          </p:cNvPr>
          <p:cNvSpPr>
            <a:spLocks noGrp="1"/>
          </p:cNvSpPr>
          <p:nvPr>
            <p:ph type="sldNum" sz="quarter" idx="12"/>
          </p:nvPr>
        </p:nvSpPr>
        <p:spPr/>
        <p:txBody>
          <a:bodyPr/>
          <a:lstStyle/>
          <a:p>
            <a:fld id="{06ABA5CD-7A95-40B8-90D9-C5B6B6D9B417}" type="slidenum">
              <a:rPr lang="zh-CN" altLang="en-US" smtClean="0"/>
              <a:t>34</a:t>
            </a:fld>
            <a:endParaRPr lang="zh-CN" altLang="en-US"/>
          </a:p>
        </p:txBody>
      </p:sp>
      <p:sp>
        <p:nvSpPr>
          <p:cNvPr id="6" name="Rectangle 3">
            <a:extLst>
              <a:ext uri="{FF2B5EF4-FFF2-40B4-BE49-F238E27FC236}">
                <a16:creationId xmlns:a16="http://schemas.microsoft.com/office/drawing/2014/main" id="{1FBA7D59-3B16-4C31-A3E4-6D92E15313C0}"/>
              </a:ext>
            </a:extLst>
          </p:cNvPr>
          <p:cNvSpPr>
            <a:spLocks noChangeArrowheads="1"/>
          </p:cNvSpPr>
          <p:nvPr/>
        </p:nvSpPr>
        <p:spPr bwMode="auto">
          <a:xfrm>
            <a:off x="1215024" y="52839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a:extLst>
              <a:ext uri="{FF2B5EF4-FFF2-40B4-BE49-F238E27FC236}">
                <a16:creationId xmlns:a16="http://schemas.microsoft.com/office/drawing/2014/main" id="{262E4658-E9A2-4DF7-A30A-4B993E695E2A}"/>
              </a:ext>
            </a:extLst>
          </p:cNvPr>
          <p:cNvSpPr txBox="1"/>
          <p:nvPr/>
        </p:nvSpPr>
        <p:spPr>
          <a:xfrm>
            <a:off x="-1414253" y="233798"/>
            <a:ext cx="4207336" cy="1815882"/>
          </a:xfrm>
          <a:prstGeom prst="rect">
            <a:avLst/>
          </a:prstGeom>
          <a:noFill/>
        </p:spPr>
        <p:txBody>
          <a:bodyPr wrap="square" lIns="0" rIns="0" rtlCol="0">
            <a:spAutoFit/>
          </a:bodyPr>
          <a:lstStyle/>
          <a:p>
            <a:pPr algn="ctr" defTabSz="866775" fontAlgn="base">
              <a:spcBef>
                <a:spcPct val="0"/>
              </a:spcBef>
              <a:spcAft>
                <a:spcPct val="0"/>
              </a:spcAft>
            </a:pPr>
            <a:r>
              <a:rPr lang="zh-CN" altLang="en-US" sz="2800" b="1" dirty="0">
                <a:solidFill>
                  <a:prstClr val="black"/>
                </a:solidFill>
                <a:latin typeface="+mn-ea"/>
                <a:cs typeface="+mn-ea"/>
                <a:sym typeface="+mn-lt"/>
              </a:rPr>
              <a:t>状</a:t>
            </a:r>
            <a:endParaRPr lang="en-US" altLang="zh-CN" sz="2800" b="1" dirty="0">
              <a:solidFill>
                <a:prstClr val="black"/>
              </a:solidFill>
              <a:latin typeface="+mn-ea"/>
              <a:cs typeface="+mn-ea"/>
              <a:sym typeface="+mn-lt"/>
            </a:endParaRPr>
          </a:p>
          <a:p>
            <a:pPr algn="ctr" defTabSz="866775" fontAlgn="base">
              <a:spcBef>
                <a:spcPct val="0"/>
              </a:spcBef>
              <a:spcAft>
                <a:spcPct val="0"/>
              </a:spcAft>
            </a:pPr>
            <a:r>
              <a:rPr lang="zh-CN" altLang="en-US" sz="2800" b="1" dirty="0">
                <a:solidFill>
                  <a:prstClr val="black"/>
                </a:solidFill>
                <a:latin typeface="+mn-ea"/>
                <a:cs typeface="+mn-ea"/>
                <a:sym typeface="+mn-lt"/>
              </a:rPr>
              <a:t>态</a:t>
            </a:r>
            <a:endParaRPr lang="en-US" altLang="zh-CN" sz="2800" b="1" dirty="0">
              <a:solidFill>
                <a:prstClr val="black"/>
              </a:solidFill>
              <a:latin typeface="+mn-ea"/>
              <a:cs typeface="+mn-ea"/>
              <a:sym typeface="+mn-lt"/>
            </a:endParaRPr>
          </a:p>
          <a:p>
            <a:pPr algn="ctr" defTabSz="866775" fontAlgn="base">
              <a:spcBef>
                <a:spcPct val="0"/>
              </a:spcBef>
              <a:spcAft>
                <a:spcPct val="0"/>
              </a:spcAft>
            </a:pPr>
            <a:r>
              <a:rPr lang="zh-CN" altLang="en-US" sz="2800" b="1" dirty="0">
                <a:solidFill>
                  <a:prstClr val="black"/>
                </a:solidFill>
                <a:latin typeface="+mn-ea"/>
                <a:cs typeface="+mn-ea"/>
                <a:sym typeface="+mn-lt"/>
              </a:rPr>
              <a:t>机</a:t>
            </a:r>
            <a:endParaRPr lang="en-US" altLang="zh-CN" sz="2800" b="1" dirty="0">
              <a:solidFill>
                <a:prstClr val="black"/>
              </a:solidFill>
              <a:latin typeface="+mn-ea"/>
              <a:cs typeface="+mn-ea"/>
              <a:sym typeface="+mn-lt"/>
            </a:endParaRPr>
          </a:p>
          <a:p>
            <a:pPr algn="ctr" defTabSz="866775" fontAlgn="base">
              <a:spcBef>
                <a:spcPct val="0"/>
              </a:spcBef>
              <a:spcAft>
                <a:spcPct val="0"/>
              </a:spcAft>
            </a:pPr>
            <a:r>
              <a:rPr lang="zh-CN" altLang="en-US" sz="2800" b="1" dirty="0">
                <a:solidFill>
                  <a:prstClr val="black"/>
                </a:solidFill>
                <a:latin typeface="+mn-ea"/>
                <a:cs typeface="+mn-ea"/>
                <a:sym typeface="+mn-lt"/>
              </a:rPr>
              <a:t>图</a:t>
            </a:r>
          </a:p>
        </p:txBody>
      </p:sp>
      <p:pic>
        <p:nvPicPr>
          <p:cNvPr id="8" name="图片 7">
            <a:extLst>
              <a:ext uri="{FF2B5EF4-FFF2-40B4-BE49-F238E27FC236}">
                <a16:creationId xmlns:a16="http://schemas.microsoft.com/office/drawing/2014/main" id="{34E247E1-1104-430D-B19B-D9718427BC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102" y="233798"/>
            <a:ext cx="8780978" cy="6415902"/>
          </a:xfrm>
          <a:prstGeom prst="rect">
            <a:avLst/>
          </a:prstGeom>
        </p:spPr>
      </p:pic>
    </p:spTree>
    <p:extLst>
      <p:ext uri="{BB962C8B-B14F-4D97-AF65-F5344CB8AC3E}">
        <p14:creationId xmlns:p14="http://schemas.microsoft.com/office/powerpoint/2010/main" val="35800033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日期占位符 1">
            <a:extLst>
              <a:ext uri="{FF2B5EF4-FFF2-40B4-BE49-F238E27FC236}">
                <a16:creationId xmlns:a16="http://schemas.microsoft.com/office/drawing/2014/main" id="{DDE9587E-6C51-45EB-A91D-3EC47F19249F}"/>
              </a:ext>
            </a:extLst>
          </p:cNvPr>
          <p:cNvSpPr>
            <a:spLocks noGrp="1"/>
          </p:cNvSpPr>
          <p:nvPr>
            <p:ph type="dt" sz="half" idx="10"/>
          </p:nvPr>
        </p:nvSpPr>
        <p:spPr/>
        <p:txBody>
          <a:bodyPr/>
          <a:lstStyle/>
          <a:p>
            <a:fld id="{8809061D-AE28-4D04-B2F9-59B2C75B899D}" type="datetime1">
              <a:rPr lang="zh-CN" altLang="en-US" smtClean="0"/>
              <a:t>2018/12/23</a:t>
            </a:fld>
            <a:endParaRPr lang="zh-CN" altLang="en-US"/>
          </a:p>
        </p:txBody>
      </p:sp>
      <p:sp>
        <p:nvSpPr>
          <p:cNvPr id="3" name="页脚占位符 2">
            <a:extLst>
              <a:ext uri="{FF2B5EF4-FFF2-40B4-BE49-F238E27FC236}">
                <a16:creationId xmlns:a16="http://schemas.microsoft.com/office/drawing/2014/main" id="{D3B69617-E97B-4F6F-AC7C-1AE7C0DE93F3}"/>
              </a:ext>
            </a:extLst>
          </p:cNvPr>
          <p:cNvSpPr>
            <a:spLocks noGrp="1"/>
          </p:cNvSpPr>
          <p:nvPr>
            <p:ph type="ftr" sz="quarter" idx="11"/>
          </p:nvPr>
        </p:nvSpPr>
        <p:spPr/>
        <p:txBody>
          <a:bodyPr/>
          <a:lstStyle/>
          <a:p>
            <a:r>
              <a:rPr lang="en-US" altLang="zh-CN"/>
              <a:t>PRD2018-G06</a:t>
            </a:r>
            <a:endParaRPr lang="zh-CN" altLang="en-US"/>
          </a:p>
        </p:txBody>
      </p:sp>
      <p:sp>
        <p:nvSpPr>
          <p:cNvPr id="9" name="灯片编号占位符 8">
            <a:extLst>
              <a:ext uri="{FF2B5EF4-FFF2-40B4-BE49-F238E27FC236}">
                <a16:creationId xmlns:a16="http://schemas.microsoft.com/office/drawing/2014/main" id="{98E13260-6317-4DDC-B327-4E6C651BCE98}"/>
              </a:ext>
            </a:extLst>
          </p:cNvPr>
          <p:cNvSpPr>
            <a:spLocks noGrp="1"/>
          </p:cNvSpPr>
          <p:nvPr>
            <p:ph type="sldNum" sz="quarter" idx="12"/>
          </p:nvPr>
        </p:nvSpPr>
        <p:spPr/>
        <p:txBody>
          <a:bodyPr/>
          <a:lstStyle/>
          <a:p>
            <a:fld id="{06ABA5CD-7A95-40B8-90D9-C5B6B6D9B417}" type="slidenum">
              <a:rPr lang="zh-CN" altLang="en-US" smtClean="0"/>
              <a:t>35</a:t>
            </a:fld>
            <a:endParaRPr lang="zh-CN" altLang="en-US"/>
          </a:p>
        </p:txBody>
      </p:sp>
      <p:sp>
        <p:nvSpPr>
          <p:cNvPr id="6" name="Rectangle 3">
            <a:extLst>
              <a:ext uri="{FF2B5EF4-FFF2-40B4-BE49-F238E27FC236}">
                <a16:creationId xmlns:a16="http://schemas.microsoft.com/office/drawing/2014/main" id="{1FBA7D59-3B16-4C31-A3E4-6D92E15313C0}"/>
              </a:ext>
            </a:extLst>
          </p:cNvPr>
          <p:cNvSpPr>
            <a:spLocks noChangeArrowheads="1"/>
          </p:cNvSpPr>
          <p:nvPr/>
        </p:nvSpPr>
        <p:spPr bwMode="auto">
          <a:xfrm>
            <a:off x="1215024" y="52839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a:extLst>
              <a:ext uri="{FF2B5EF4-FFF2-40B4-BE49-F238E27FC236}">
                <a16:creationId xmlns:a16="http://schemas.microsoft.com/office/drawing/2014/main" id="{262E4658-E9A2-4DF7-A30A-4B993E695E2A}"/>
              </a:ext>
            </a:extLst>
          </p:cNvPr>
          <p:cNvSpPr txBox="1"/>
          <p:nvPr/>
        </p:nvSpPr>
        <p:spPr>
          <a:xfrm>
            <a:off x="-1413513" y="219779"/>
            <a:ext cx="4207336" cy="1384995"/>
          </a:xfrm>
          <a:prstGeom prst="rect">
            <a:avLst/>
          </a:prstGeom>
          <a:noFill/>
        </p:spPr>
        <p:txBody>
          <a:bodyPr wrap="square" lIns="0" rIns="0" rtlCol="0">
            <a:spAutoFit/>
          </a:bodyPr>
          <a:lstStyle/>
          <a:p>
            <a:pPr algn="ctr" defTabSz="866775" fontAlgn="base">
              <a:spcBef>
                <a:spcPct val="0"/>
              </a:spcBef>
              <a:spcAft>
                <a:spcPct val="0"/>
              </a:spcAft>
            </a:pPr>
            <a:r>
              <a:rPr lang="zh-CN" altLang="en-US" sz="2800" b="1" dirty="0">
                <a:solidFill>
                  <a:prstClr val="black"/>
                </a:solidFill>
                <a:latin typeface="+mn-ea"/>
                <a:cs typeface="+mn-ea"/>
                <a:sym typeface="+mn-lt"/>
              </a:rPr>
              <a:t>对</a:t>
            </a:r>
            <a:endParaRPr lang="en-US" altLang="zh-CN" sz="2800" b="1" dirty="0">
              <a:solidFill>
                <a:prstClr val="black"/>
              </a:solidFill>
              <a:latin typeface="+mn-ea"/>
              <a:cs typeface="+mn-ea"/>
              <a:sym typeface="+mn-lt"/>
            </a:endParaRPr>
          </a:p>
          <a:p>
            <a:pPr algn="ctr" defTabSz="866775" fontAlgn="base">
              <a:spcBef>
                <a:spcPct val="0"/>
              </a:spcBef>
              <a:spcAft>
                <a:spcPct val="0"/>
              </a:spcAft>
            </a:pPr>
            <a:r>
              <a:rPr lang="zh-CN" altLang="en-US" sz="2800" b="1" dirty="0">
                <a:solidFill>
                  <a:prstClr val="black"/>
                </a:solidFill>
                <a:latin typeface="+mn-ea"/>
                <a:cs typeface="+mn-ea"/>
                <a:sym typeface="+mn-lt"/>
              </a:rPr>
              <a:t>话</a:t>
            </a:r>
            <a:endParaRPr lang="en-US" altLang="zh-CN" sz="2800" b="1" dirty="0">
              <a:solidFill>
                <a:prstClr val="black"/>
              </a:solidFill>
              <a:latin typeface="+mn-ea"/>
              <a:cs typeface="+mn-ea"/>
              <a:sym typeface="+mn-lt"/>
            </a:endParaRPr>
          </a:p>
          <a:p>
            <a:pPr algn="ctr" defTabSz="866775" fontAlgn="base">
              <a:spcBef>
                <a:spcPct val="0"/>
              </a:spcBef>
              <a:spcAft>
                <a:spcPct val="0"/>
              </a:spcAft>
            </a:pPr>
            <a:r>
              <a:rPr lang="zh-CN" altLang="en-US" sz="2800" b="1" dirty="0">
                <a:solidFill>
                  <a:prstClr val="black"/>
                </a:solidFill>
                <a:latin typeface="+mn-ea"/>
                <a:cs typeface="+mn-ea"/>
                <a:sym typeface="+mn-lt"/>
              </a:rPr>
              <a:t>图</a:t>
            </a:r>
          </a:p>
        </p:txBody>
      </p:sp>
    </p:spTree>
    <p:extLst>
      <p:ext uri="{BB962C8B-B14F-4D97-AF65-F5344CB8AC3E}">
        <p14:creationId xmlns:p14="http://schemas.microsoft.com/office/powerpoint/2010/main" val="42456331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6" name="文本框 5"/>
          <p:cNvSpPr txBox="1"/>
          <p:nvPr/>
        </p:nvSpPr>
        <p:spPr>
          <a:xfrm>
            <a:off x="4494272" y="3006893"/>
            <a:ext cx="4225693" cy="646331"/>
          </a:xfrm>
          <a:prstGeom prst="rect">
            <a:avLst/>
          </a:prstGeom>
          <a:noFill/>
        </p:spPr>
        <p:txBody>
          <a:bodyPr wrap="square" lIns="0" rIns="0" rtlCol="0">
            <a:spAutoFit/>
          </a:bodyPr>
          <a:lstStyle/>
          <a:p>
            <a:pPr algn="ctr" defTabSz="866775" fontAlgn="base">
              <a:spcBef>
                <a:spcPct val="0"/>
              </a:spcBef>
              <a:spcAft>
                <a:spcPct val="0"/>
              </a:spcAft>
            </a:pPr>
            <a:r>
              <a:rPr lang="en-US" altLang="zh-CN" sz="3600" b="1" dirty="0">
                <a:solidFill>
                  <a:prstClr val="black"/>
                </a:solidFill>
                <a:latin typeface="+mn-ea"/>
                <a:cs typeface="+mn-ea"/>
                <a:sym typeface="+mn-lt"/>
              </a:rPr>
              <a:t>04  </a:t>
            </a:r>
            <a:r>
              <a:rPr lang="zh-CN" altLang="en-US" sz="3600" b="1" dirty="0">
                <a:solidFill>
                  <a:prstClr val="black"/>
                </a:solidFill>
                <a:latin typeface="+mn-ea"/>
                <a:cs typeface="+mn-ea"/>
                <a:sym typeface="+mn-lt"/>
              </a:rPr>
              <a:t>提问与其他</a:t>
            </a:r>
          </a:p>
        </p:txBody>
      </p:sp>
      <p:sp>
        <p:nvSpPr>
          <p:cNvPr id="7" name="任意多边形 6"/>
          <p:cNvSpPr>
            <a:spLocks noChangeAspect="1"/>
          </p:cNvSpPr>
          <p:nvPr/>
        </p:nvSpPr>
        <p:spPr>
          <a:xfrm>
            <a:off x="3592882" y="2983696"/>
            <a:ext cx="707997" cy="563002"/>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rgbClr val="FF8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3600" b="1" dirty="0">
              <a:solidFill>
                <a:prstClr val="black"/>
              </a:solidFill>
              <a:latin typeface="+mn-ea"/>
              <a:cs typeface="+mn-ea"/>
              <a:sym typeface="+mn-lt"/>
            </a:endParaRPr>
          </a:p>
        </p:txBody>
      </p:sp>
      <p:sp>
        <p:nvSpPr>
          <p:cNvPr id="2" name="日期占位符 1">
            <a:extLst>
              <a:ext uri="{FF2B5EF4-FFF2-40B4-BE49-F238E27FC236}">
                <a16:creationId xmlns:a16="http://schemas.microsoft.com/office/drawing/2014/main" id="{DDE9587E-6C51-45EB-A91D-3EC47F19249F}"/>
              </a:ext>
            </a:extLst>
          </p:cNvPr>
          <p:cNvSpPr>
            <a:spLocks noGrp="1"/>
          </p:cNvSpPr>
          <p:nvPr>
            <p:ph type="dt" sz="half" idx="10"/>
          </p:nvPr>
        </p:nvSpPr>
        <p:spPr/>
        <p:txBody>
          <a:bodyPr/>
          <a:lstStyle/>
          <a:p>
            <a:fld id="{8809061D-AE28-4D04-B2F9-59B2C75B899D}" type="datetime1">
              <a:rPr lang="zh-CN" altLang="en-US" smtClean="0"/>
              <a:t>2018/12/23</a:t>
            </a:fld>
            <a:endParaRPr lang="zh-CN" altLang="en-US"/>
          </a:p>
        </p:txBody>
      </p:sp>
      <p:sp>
        <p:nvSpPr>
          <p:cNvPr id="3" name="页脚占位符 2">
            <a:extLst>
              <a:ext uri="{FF2B5EF4-FFF2-40B4-BE49-F238E27FC236}">
                <a16:creationId xmlns:a16="http://schemas.microsoft.com/office/drawing/2014/main" id="{D3B69617-E97B-4F6F-AC7C-1AE7C0DE93F3}"/>
              </a:ext>
            </a:extLst>
          </p:cNvPr>
          <p:cNvSpPr>
            <a:spLocks noGrp="1"/>
          </p:cNvSpPr>
          <p:nvPr>
            <p:ph type="ftr" sz="quarter" idx="11"/>
          </p:nvPr>
        </p:nvSpPr>
        <p:spPr/>
        <p:txBody>
          <a:bodyPr/>
          <a:lstStyle/>
          <a:p>
            <a:r>
              <a:rPr lang="en-US" altLang="zh-CN"/>
              <a:t>PRD2018-G06</a:t>
            </a:r>
            <a:endParaRPr lang="zh-CN" altLang="en-US"/>
          </a:p>
        </p:txBody>
      </p:sp>
      <p:sp>
        <p:nvSpPr>
          <p:cNvPr id="9" name="灯片编号占位符 8">
            <a:extLst>
              <a:ext uri="{FF2B5EF4-FFF2-40B4-BE49-F238E27FC236}">
                <a16:creationId xmlns:a16="http://schemas.microsoft.com/office/drawing/2014/main" id="{98E13260-6317-4DDC-B327-4E6C651BCE98}"/>
              </a:ext>
            </a:extLst>
          </p:cNvPr>
          <p:cNvSpPr>
            <a:spLocks noGrp="1"/>
          </p:cNvSpPr>
          <p:nvPr>
            <p:ph type="sldNum" sz="quarter" idx="12"/>
          </p:nvPr>
        </p:nvSpPr>
        <p:spPr/>
        <p:txBody>
          <a:bodyPr/>
          <a:lstStyle/>
          <a:p>
            <a:fld id="{06ABA5CD-7A95-40B8-90D9-C5B6B6D9B417}" type="slidenum">
              <a:rPr lang="zh-CN" altLang="en-US" smtClean="0"/>
              <a:t>36</a:t>
            </a:fld>
            <a:endParaRPr lang="zh-CN" altLang="en-US"/>
          </a:p>
        </p:txBody>
      </p:sp>
    </p:spTree>
    <p:extLst>
      <p:ext uri="{BB962C8B-B14F-4D97-AF65-F5344CB8AC3E}">
        <p14:creationId xmlns:p14="http://schemas.microsoft.com/office/powerpoint/2010/main" val="13126940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日期占位符 1">
            <a:extLst>
              <a:ext uri="{FF2B5EF4-FFF2-40B4-BE49-F238E27FC236}">
                <a16:creationId xmlns:a16="http://schemas.microsoft.com/office/drawing/2014/main" id="{DDE9587E-6C51-45EB-A91D-3EC47F19249F}"/>
              </a:ext>
            </a:extLst>
          </p:cNvPr>
          <p:cNvSpPr>
            <a:spLocks noGrp="1"/>
          </p:cNvSpPr>
          <p:nvPr>
            <p:ph type="dt" sz="half" idx="10"/>
          </p:nvPr>
        </p:nvSpPr>
        <p:spPr/>
        <p:txBody>
          <a:bodyPr/>
          <a:lstStyle/>
          <a:p>
            <a:fld id="{8809061D-AE28-4D04-B2F9-59B2C75B899D}" type="datetime1">
              <a:rPr lang="zh-CN" altLang="en-US" smtClean="0"/>
              <a:t>2018/12/23</a:t>
            </a:fld>
            <a:endParaRPr lang="zh-CN" altLang="en-US"/>
          </a:p>
        </p:txBody>
      </p:sp>
      <p:sp>
        <p:nvSpPr>
          <p:cNvPr id="3" name="页脚占位符 2">
            <a:extLst>
              <a:ext uri="{FF2B5EF4-FFF2-40B4-BE49-F238E27FC236}">
                <a16:creationId xmlns:a16="http://schemas.microsoft.com/office/drawing/2014/main" id="{D3B69617-E97B-4F6F-AC7C-1AE7C0DE93F3}"/>
              </a:ext>
            </a:extLst>
          </p:cNvPr>
          <p:cNvSpPr>
            <a:spLocks noGrp="1"/>
          </p:cNvSpPr>
          <p:nvPr>
            <p:ph type="ftr" sz="quarter" idx="11"/>
          </p:nvPr>
        </p:nvSpPr>
        <p:spPr/>
        <p:txBody>
          <a:bodyPr/>
          <a:lstStyle/>
          <a:p>
            <a:r>
              <a:rPr lang="en-US" altLang="zh-CN"/>
              <a:t>PRD2018-G06</a:t>
            </a:r>
            <a:endParaRPr lang="zh-CN" altLang="en-US"/>
          </a:p>
        </p:txBody>
      </p:sp>
      <p:sp>
        <p:nvSpPr>
          <p:cNvPr id="9" name="灯片编号占位符 8">
            <a:extLst>
              <a:ext uri="{FF2B5EF4-FFF2-40B4-BE49-F238E27FC236}">
                <a16:creationId xmlns:a16="http://schemas.microsoft.com/office/drawing/2014/main" id="{98E13260-6317-4DDC-B327-4E6C651BCE98}"/>
              </a:ext>
            </a:extLst>
          </p:cNvPr>
          <p:cNvSpPr>
            <a:spLocks noGrp="1"/>
          </p:cNvSpPr>
          <p:nvPr>
            <p:ph type="sldNum" sz="quarter" idx="12"/>
          </p:nvPr>
        </p:nvSpPr>
        <p:spPr/>
        <p:txBody>
          <a:bodyPr/>
          <a:lstStyle/>
          <a:p>
            <a:fld id="{06ABA5CD-7A95-40B8-90D9-C5B6B6D9B417}" type="slidenum">
              <a:rPr lang="zh-CN" altLang="en-US" smtClean="0"/>
              <a:t>37</a:t>
            </a:fld>
            <a:endParaRPr lang="zh-CN" altLang="en-US"/>
          </a:p>
        </p:txBody>
      </p:sp>
      <p:sp>
        <p:nvSpPr>
          <p:cNvPr id="8" name="文本框 7">
            <a:extLst>
              <a:ext uri="{FF2B5EF4-FFF2-40B4-BE49-F238E27FC236}">
                <a16:creationId xmlns:a16="http://schemas.microsoft.com/office/drawing/2014/main" id="{6805EA45-9B76-4BDA-A17C-2FB5D0B783C7}"/>
              </a:ext>
            </a:extLst>
          </p:cNvPr>
          <p:cNvSpPr txBox="1"/>
          <p:nvPr/>
        </p:nvSpPr>
        <p:spPr>
          <a:xfrm>
            <a:off x="-1265468" y="283318"/>
            <a:ext cx="4207336" cy="523220"/>
          </a:xfrm>
          <a:prstGeom prst="rect">
            <a:avLst/>
          </a:prstGeom>
          <a:noFill/>
        </p:spPr>
        <p:txBody>
          <a:bodyPr wrap="square" lIns="0" rIns="0" rtlCol="0">
            <a:spAutoFit/>
          </a:bodyPr>
          <a:lstStyle/>
          <a:p>
            <a:pPr algn="ctr" defTabSz="866775" fontAlgn="base">
              <a:spcBef>
                <a:spcPct val="0"/>
              </a:spcBef>
              <a:spcAft>
                <a:spcPct val="0"/>
              </a:spcAft>
            </a:pPr>
            <a:r>
              <a:rPr lang="zh-CN" altLang="en-US" sz="2800" b="1" dirty="0">
                <a:solidFill>
                  <a:prstClr val="black"/>
                </a:solidFill>
                <a:latin typeface="+mn-ea"/>
                <a:cs typeface="+mn-ea"/>
                <a:sym typeface="+mn-lt"/>
              </a:rPr>
              <a:t>问题</a:t>
            </a:r>
          </a:p>
        </p:txBody>
      </p:sp>
      <p:sp>
        <p:nvSpPr>
          <p:cNvPr id="10" name="矩形 9">
            <a:extLst>
              <a:ext uri="{FF2B5EF4-FFF2-40B4-BE49-F238E27FC236}">
                <a16:creationId xmlns:a16="http://schemas.microsoft.com/office/drawing/2014/main" id="{1A4325F7-D64F-4003-8D55-E281C1126E74}"/>
              </a:ext>
            </a:extLst>
          </p:cNvPr>
          <p:cNvSpPr/>
          <p:nvPr/>
        </p:nvSpPr>
        <p:spPr>
          <a:xfrm>
            <a:off x="2856612" y="1755863"/>
            <a:ext cx="6899646" cy="646331"/>
          </a:xfrm>
          <a:prstGeom prst="rect">
            <a:avLst/>
          </a:prstGeom>
        </p:spPr>
        <p:txBody>
          <a:bodyPr wrap="none">
            <a:spAutoFit/>
          </a:bodyPr>
          <a:lstStyle/>
          <a:p>
            <a:r>
              <a:rPr lang="en-US" altLang="zh-CN" sz="3600" b="1" dirty="0"/>
              <a:t>4+1 View </a:t>
            </a:r>
            <a:r>
              <a:rPr lang="zh-CN" altLang="en-US" sz="3600" b="1" dirty="0"/>
              <a:t>分别指的是哪些视图？</a:t>
            </a:r>
          </a:p>
        </p:txBody>
      </p:sp>
      <p:sp>
        <p:nvSpPr>
          <p:cNvPr id="11" name="矩形 10">
            <a:extLst>
              <a:ext uri="{FF2B5EF4-FFF2-40B4-BE49-F238E27FC236}">
                <a16:creationId xmlns:a16="http://schemas.microsoft.com/office/drawing/2014/main" id="{882BD9FC-A807-4E8B-B62C-264E1B7FEF8E}"/>
              </a:ext>
            </a:extLst>
          </p:cNvPr>
          <p:cNvSpPr/>
          <p:nvPr/>
        </p:nvSpPr>
        <p:spPr>
          <a:xfrm>
            <a:off x="2856612" y="2862772"/>
            <a:ext cx="5514651" cy="646331"/>
          </a:xfrm>
          <a:prstGeom prst="rect">
            <a:avLst/>
          </a:prstGeom>
        </p:spPr>
        <p:txBody>
          <a:bodyPr wrap="none">
            <a:spAutoFit/>
          </a:bodyPr>
          <a:lstStyle/>
          <a:p>
            <a:r>
              <a:rPr lang="zh-CN" altLang="en-US" sz="3600" b="1" dirty="0"/>
              <a:t>为什么会提出 </a:t>
            </a:r>
            <a:r>
              <a:rPr lang="en-US" altLang="zh-CN" sz="3600" b="1" dirty="0"/>
              <a:t>4+1 View</a:t>
            </a:r>
            <a:r>
              <a:rPr lang="zh-CN" altLang="en-US" sz="3600" b="1" dirty="0"/>
              <a:t>？</a:t>
            </a:r>
          </a:p>
        </p:txBody>
      </p:sp>
      <p:sp>
        <p:nvSpPr>
          <p:cNvPr id="12" name="矩形 11">
            <a:extLst>
              <a:ext uri="{FF2B5EF4-FFF2-40B4-BE49-F238E27FC236}">
                <a16:creationId xmlns:a16="http://schemas.microsoft.com/office/drawing/2014/main" id="{CF34ECBB-8D9A-4B63-858C-FAA1A4F88BB8}"/>
              </a:ext>
            </a:extLst>
          </p:cNvPr>
          <p:cNvSpPr/>
          <p:nvPr/>
        </p:nvSpPr>
        <p:spPr>
          <a:xfrm>
            <a:off x="2913515" y="3976379"/>
            <a:ext cx="6364970" cy="1200329"/>
          </a:xfrm>
          <a:prstGeom prst="rect">
            <a:avLst/>
          </a:prstGeom>
        </p:spPr>
        <p:txBody>
          <a:bodyPr wrap="square">
            <a:spAutoFit/>
          </a:bodyPr>
          <a:lstStyle/>
          <a:p>
            <a:r>
              <a:rPr lang="zh-CN" altLang="en-US" sz="3600" b="1" dirty="0"/>
              <a:t>场景视图作为其他视图的综合，是冗余，其存在的意义是什么？</a:t>
            </a:r>
          </a:p>
        </p:txBody>
      </p:sp>
    </p:spTree>
    <p:extLst>
      <p:ext uri="{BB962C8B-B14F-4D97-AF65-F5344CB8AC3E}">
        <p14:creationId xmlns:p14="http://schemas.microsoft.com/office/powerpoint/2010/main" val="204868825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日期占位符 1">
            <a:extLst>
              <a:ext uri="{FF2B5EF4-FFF2-40B4-BE49-F238E27FC236}">
                <a16:creationId xmlns:a16="http://schemas.microsoft.com/office/drawing/2014/main" id="{DDE9587E-6C51-45EB-A91D-3EC47F19249F}"/>
              </a:ext>
            </a:extLst>
          </p:cNvPr>
          <p:cNvSpPr>
            <a:spLocks noGrp="1"/>
          </p:cNvSpPr>
          <p:nvPr>
            <p:ph type="dt" sz="half" idx="10"/>
          </p:nvPr>
        </p:nvSpPr>
        <p:spPr/>
        <p:txBody>
          <a:bodyPr/>
          <a:lstStyle/>
          <a:p>
            <a:fld id="{8809061D-AE28-4D04-B2F9-59B2C75B899D}" type="datetime1">
              <a:rPr lang="zh-CN" altLang="en-US" smtClean="0"/>
              <a:t>2018/12/23</a:t>
            </a:fld>
            <a:endParaRPr lang="zh-CN" altLang="en-US"/>
          </a:p>
        </p:txBody>
      </p:sp>
      <p:sp>
        <p:nvSpPr>
          <p:cNvPr id="3" name="页脚占位符 2">
            <a:extLst>
              <a:ext uri="{FF2B5EF4-FFF2-40B4-BE49-F238E27FC236}">
                <a16:creationId xmlns:a16="http://schemas.microsoft.com/office/drawing/2014/main" id="{D3B69617-E97B-4F6F-AC7C-1AE7C0DE93F3}"/>
              </a:ext>
            </a:extLst>
          </p:cNvPr>
          <p:cNvSpPr>
            <a:spLocks noGrp="1"/>
          </p:cNvSpPr>
          <p:nvPr>
            <p:ph type="ftr" sz="quarter" idx="11"/>
          </p:nvPr>
        </p:nvSpPr>
        <p:spPr/>
        <p:txBody>
          <a:bodyPr/>
          <a:lstStyle/>
          <a:p>
            <a:r>
              <a:rPr lang="en-US" altLang="zh-CN"/>
              <a:t>PRD2018-G06</a:t>
            </a:r>
            <a:endParaRPr lang="zh-CN" altLang="en-US"/>
          </a:p>
        </p:txBody>
      </p:sp>
      <p:sp>
        <p:nvSpPr>
          <p:cNvPr id="9" name="灯片编号占位符 8">
            <a:extLst>
              <a:ext uri="{FF2B5EF4-FFF2-40B4-BE49-F238E27FC236}">
                <a16:creationId xmlns:a16="http://schemas.microsoft.com/office/drawing/2014/main" id="{98E13260-6317-4DDC-B327-4E6C651BCE98}"/>
              </a:ext>
            </a:extLst>
          </p:cNvPr>
          <p:cNvSpPr>
            <a:spLocks noGrp="1"/>
          </p:cNvSpPr>
          <p:nvPr>
            <p:ph type="sldNum" sz="quarter" idx="12"/>
          </p:nvPr>
        </p:nvSpPr>
        <p:spPr/>
        <p:txBody>
          <a:bodyPr/>
          <a:lstStyle/>
          <a:p>
            <a:fld id="{06ABA5CD-7A95-40B8-90D9-C5B6B6D9B417}" type="slidenum">
              <a:rPr lang="zh-CN" altLang="en-US" smtClean="0"/>
              <a:t>38</a:t>
            </a:fld>
            <a:endParaRPr lang="zh-CN" altLang="en-US"/>
          </a:p>
        </p:txBody>
      </p:sp>
      <p:sp>
        <p:nvSpPr>
          <p:cNvPr id="8" name="文本框 7">
            <a:extLst>
              <a:ext uri="{FF2B5EF4-FFF2-40B4-BE49-F238E27FC236}">
                <a16:creationId xmlns:a16="http://schemas.microsoft.com/office/drawing/2014/main" id="{6805EA45-9B76-4BDA-A17C-2FB5D0B783C7}"/>
              </a:ext>
            </a:extLst>
          </p:cNvPr>
          <p:cNvSpPr txBox="1"/>
          <p:nvPr/>
        </p:nvSpPr>
        <p:spPr>
          <a:xfrm>
            <a:off x="-977369" y="308370"/>
            <a:ext cx="4207336" cy="523220"/>
          </a:xfrm>
          <a:prstGeom prst="rect">
            <a:avLst/>
          </a:prstGeom>
          <a:noFill/>
        </p:spPr>
        <p:txBody>
          <a:bodyPr wrap="square" lIns="0" rIns="0" rtlCol="0">
            <a:spAutoFit/>
          </a:bodyPr>
          <a:lstStyle/>
          <a:p>
            <a:pPr algn="ctr" defTabSz="866775" fontAlgn="base">
              <a:spcBef>
                <a:spcPct val="0"/>
              </a:spcBef>
              <a:spcAft>
                <a:spcPct val="0"/>
              </a:spcAft>
            </a:pPr>
            <a:r>
              <a:rPr lang="zh-CN" altLang="en-US" sz="2800" b="1" dirty="0">
                <a:solidFill>
                  <a:prstClr val="black"/>
                </a:solidFill>
                <a:latin typeface="+mn-ea"/>
                <a:cs typeface="+mn-ea"/>
                <a:sym typeface="+mn-lt"/>
              </a:rPr>
              <a:t>参考文献</a:t>
            </a:r>
          </a:p>
        </p:txBody>
      </p:sp>
      <p:sp>
        <p:nvSpPr>
          <p:cNvPr id="6" name="矩形 5">
            <a:extLst>
              <a:ext uri="{FF2B5EF4-FFF2-40B4-BE49-F238E27FC236}">
                <a16:creationId xmlns:a16="http://schemas.microsoft.com/office/drawing/2014/main" id="{D41042F3-9612-4967-8E3F-D400AA74A3C8}"/>
              </a:ext>
            </a:extLst>
          </p:cNvPr>
          <p:cNvSpPr/>
          <p:nvPr/>
        </p:nvSpPr>
        <p:spPr>
          <a:xfrm>
            <a:off x="2472846" y="2167425"/>
            <a:ext cx="8574067" cy="646331"/>
          </a:xfrm>
          <a:prstGeom prst="rect">
            <a:avLst/>
          </a:prstGeom>
        </p:spPr>
        <p:txBody>
          <a:bodyPr wrap="square">
            <a:spAutoFit/>
          </a:bodyPr>
          <a:lstStyle/>
          <a:p>
            <a:r>
              <a:rPr lang="en-US" altLang="zh-CN" dirty="0"/>
              <a:t>Architectural Blueprints—The “4+1” View Model of Software Architecture</a:t>
            </a:r>
          </a:p>
          <a:p>
            <a:r>
              <a:rPr lang="en-US" altLang="zh-CN" dirty="0"/>
              <a:t>https://www.cs.ubc.ca/~gregor/teaching/papers/4+1view-architecture.pdf</a:t>
            </a:r>
          </a:p>
        </p:txBody>
      </p:sp>
      <p:sp>
        <p:nvSpPr>
          <p:cNvPr id="13" name="文本框 12">
            <a:extLst>
              <a:ext uri="{FF2B5EF4-FFF2-40B4-BE49-F238E27FC236}">
                <a16:creationId xmlns:a16="http://schemas.microsoft.com/office/drawing/2014/main" id="{05A1009B-52FA-4DDF-B0A3-608304DF5A2F}"/>
              </a:ext>
            </a:extLst>
          </p:cNvPr>
          <p:cNvSpPr txBox="1"/>
          <p:nvPr/>
        </p:nvSpPr>
        <p:spPr>
          <a:xfrm>
            <a:off x="1902912" y="3245413"/>
            <a:ext cx="640916" cy="461665"/>
          </a:xfrm>
          <a:prstGeom prst="rect">
            <a:avLst/>
          </a:prstGeom>
          <a:noFill/>
        </p:spPr>
        <p:txBody>
          <a:bodyPr wrap="square" rtlCol="0">
            <a:spAutoFit/>
          </a:bodyPr>
          <a:lstStyle/>
          <a:p>
            <a:r>
              <a:rPr lang="en-US" altLang="zh-CN" sz="2400" b="1" dirty="0">
                <a:solidFill>
                  <a:srgbClr val="00B050"/>
                </a:solidFill>
              </a:rPr>
              <a:t>[2]</a:t>
            </a:r>
            <a:endParaRPr lang="zh-CN" altLang="en-US" sz="2400" b="1" dirty="0">
              <a:solidFill>
                <a:srgbClr val="00B050"/>
              </a:solidFill>
            </a:endParaRPr>
          </a:p>
        </p:txBody>
      </p:sp>
      <p:sp>
        <p:nvSpPr>
          <p:cNvPr id="14" name="文本框 13">
            <a:extLst>
              <a:ext uri="{FF2B5EF4-FFF2-40B4-BE49-F238E27FC236}">
                <a16:creationId xmlns:a16="http://schemas.microsoft.com/office/drawing/2014/main" id="{5DF16FD6-70CC-4A81-8984-CDF414F39B66}"/>
              </a:ext>
            </a:extLst>
          </p:cNvPr>
          <p:cNvSpPr txBox="1"/>
          <p:nvPr/>
        </p:nvSpPr>
        <p:spPr>
          <a:xfrm>
            <a:off x="1902912" y="2138299"/>
            <a:ext cx="640916" cy="461665"/>
          </a:xfrm>
          <a:prstGeom prst="rect">
            <a:avLst/>
          </a:prstGeom>
          <a:noFill/>
        </p:spPr>
        <p:txBody>
          <a:bodyPr wrap="square" rtlCol="0">
            <a:spAutoFit/>
          </a:bodyPr>
          <a:lstStyle/>
          <a:p>
            <a:r>
              <a:rPr lang="en-US" altLang="zh-CN" sz="2400" b="1" dirty="0">
                <a:solidFill>
                  <a:srgbClr val="00B050"/>
                </a:solidFill>
              </a:rPr>
              <a:t>[1]</a:t>
            </a:r>
            <a:endParaRPr lang="zh-CN" altLang="en-US" sz="2400" b="1" dirty="0">
              <a:solidFill>
                <a:srgbClr val="00B050"/>
              </a:solidFill>
            </a:endParaRPr>
          </a:p>
        </p:txBody>
      </p:sp>
      <p:sp>
        <p:nvSpPr>
          <p:cNvPr id="15" name="矩形 14">
            <a:extLst>
              <a:ext uri="{FF2B5EF4-FFF2-40B4-BE49-F238E27FC236}">
                <a16:creationId xmlns:a16="http://schemas.microsoft.com/office/drawing/2014/main" id="{6D610EE8-249E-4784-82A7-58964FE973B6}"/>
              </a:ext>
            </a:extLst>
          </p:cNvPr>
          <p:cNvSpPr/>
          <p:nvPr/>
        </p:nvSpPr>
        <p:spPr>
          <a:xfrm>
            <a:off x="2472846" y="4410139"/>
            <a:ext cx="7050067" cy="646331"/>
          </a:xfrm>
          <a:prstGeom prst="rect">
            <a:avLst/>
          </a:prstGeom>
        </p:spPr>
        <p:txBody>
          <a:bodyPr wrap="square">
            <a:spAutoFit/>
          </a:bodyPr>
          <a:lstStyle/>
          <a:p>
            <a:r>
              <a:rPr lang="en-US" altLang="zh-CN" dirty="0" err="1"/>
              <a:t>Booch</a:t>
            </a:r>
            <a:r>
              <a:rPr lang="en-US" altLang="zh-CN" dirty="0"/>
              <a:t> </a:t>
            </a:r>
            <a:r>
              <a:rPr lang="zh-CN" altLang="en-US" dirty="0"/>
              <a:t>方法</a:t>
            </a:r>
            <a:r>
              <a:rPr lang="en-US" altLang="zh-CN" dirty="0"/>
              <a:t>-</a:t>
            </a:r>
            <a:r>
              <a:rPr lang="zh-CN" altLang="en-US" dirty="0"/>
              <a:t>百度百科</a:t>
            </a:r>
          </a:p>
          <a:p>
            <a:r>
              <a:rPr lang="en-US" altLang="zh-CN" dirty="0"/>
              <a:t>https://baike.baidu.com/item/Booch   2018-12-22 17:11</a:t>
            </a:r>
          </a:p>
        </p:txBody>
      </p:sp>
      <p:sp>
        <p:nvSpPr>
          <p:cNvPr id="11" name="文本框 10">
            <a:extLst>
              <a:ext uri="{FF2B5EF4-FFF2-40B4-BE49-F238E27FC236}">
                <a16:creationId xmlns:a16="http://schemas.microsoft.com/office/drawing/2014/main" id="{29346148-15E4-4421-B7C1-ADF20F67B8C0}"/>
              </a:ext>
            </a:extLst>
          </p:cNvPr>
          <p:cNvSpPr txBox="1"/>
          <p:nvPr/>
        </p:nvSpPr>
        <p:spPr>
          <a:xfrm>
            <a:off x="1902912" y="4358509"/>
            <a:ext cx="640916" cy="461665"/>
          </a:xfrm>
          <a:prstGeom prst="rect">
            <a:avLst/>
          </a:prstGeom>
          <a:noFill/>
        </p:spPr>
        <p:txBody>
          <a:bodyPr wrap="square" rtlCol="0">
            <a:spAutoFit/>
          </a:bodyPr>
          <a:lstStyle/>
          <a:p>
            <a:r>
              <a:rPr lang="en-US" altLang="zh-CN" sz="2400" b="1" dirty="0">
                <a:solidFill>
                  <a:srgbClr val="00B050"/>
                </a:solidFill>
              </a:rPr>
              <a:t>[3]</a:t>
            </a:r>
            <a:endParaRPr lang="zh-CN" altLang="en-US" sz="2400" b="1" dirty="0">
              <a:solidFill>
                <a:srgbClr val="00B050"/>
              </a:solidFill>
            </a:endParaRPr>
          </a:p>
        </p:txBody>
      </p:sp>
      <p:sp>
        <p:nvSpPr>
          <p:cNvPr id="12" name="矩形 11">
            <a:extLst>
              <a:ext uri="{FF2B5EF4-FFF2-40B4-BE49-F238E27FC236}">
                <a16:creationId xmlns:a16="http://schemas.microsoft.com/office/drawing/2014/main" id="{D209047A-E221-4C65-99FA-000ED4D49344}"/>
              </a:ext>
            </a:extLst>
          </p:cNvPr>
          <p:cNvSpPr/>
          <p:nvPr/>
        </p:nvSpPr>
        <p:spPr>
          <a:xfrm>
            <a:off x="2414063" y="3318886"/>
            <a:ext cx="8090652" cy="646331"/>
          </a:xfrm>
          <a:prstGeom prst="rect">
            <a:avLst/>
          </a:prstGeom>
        </p:spPr>
        <p:txBody>
          <a:bodyPr wrap="square">
            <a:spAutoFit/>
          </a:bodyPr>
          <a:lstStyle/>
          <a:p>
            <a:r>
              <a:rPr lang="en-US" altLang="zh-CN" dirty="0"/>
              <a:t>《</a:t>
            </a:r>
            <a:r>
              <a:rPr lang="zh-CN" altLang="en-US" dirty="0"/>
              <a:t>软件需求</a:t>
            </a:r>
            <a:r>
              <a:rPr lang="en-US" altLang="zh-CN" dirty="0"/>
              <a:t>》</a:t>
            </a:r>
            <a:r>
              <a:rPr lang="zh-CN" altLang="en-US" dirty="0"/>
              <a:t>第三版 </a:t>
            </a:r>
            <a:r>
              <a:rPr lang="en-US" altLang="zh-CN" dirty="0"/>
              <a:t>Karl </a:t>
            </a:r>
            <a:r>
              <a:rPr lang="en-US" altLang="zh-CN" dirty="0" err="1"/>
              <a:t>Wiegers</a:t>
            </a:r>
            <a:r>
              <a:rPr lang="en-US" altLang="zh-CN" dirty="0"/>
              <a:t>  Joy Beatty </a:t>
            </a:r>
            <a:r>
              <a:rPr lang="zh-CN" altLang="en-US" dirty="0"/>
              <a:t>著 李忠利 李淳 霍金健 孔晨辉 译</a:t>
            </a:r>
            <a:endParaRPr lang="en-US" altLang="zh-CN" dirty="0"/>
          </a:p>
          <a:p>
            <a:r>
              <a:rPr lang="en-US" altLang="zh-CN" dirty="0"/>
              <a:t>ISBN 978-7-302-42682-0</a:t>
            </a:r>
          </a:p>
        </p:txBody>
      </p:sp>
    </p:spTree>
    <p:extLst>
      <p:ext uri="{BB962C8B-B14F-4D97-AF65-F5344CB8AC3E}">
        <p14:creationId xmlns:p14="http://schemas.microsoft.com/office/powerpoint/2010/main" val="19591207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日期占位符 1">
            <a:extLst>
              <a:ext uri="{FF2B5EF4-FFF2-40B4-BE49-F238E27FC236}">
                <a16:creationId xmlns:a16="http://schemas.microsoft.com/office/drawing/2014/main" id="{DDE9587E-6C51-45EB-A91D-3EC47F19249F}"/>
              </a:ext>
            </a:extLst>
          </p:cNvPr>
          <p:cNvSpPr>
            <a:spLocks noGrp="1"/>
          </p:cNvSpPr>
          <p:nvPr>
            <p:ph type="dt" sz="half" idx="10"/>
          </p:nvPr>
        </p:nvSpPr>
        <p:spPr/>
        <p:txBody>
          <a:bodyPr/>
          <a:lstStyle/>
          <a:p>
            <a:fld id="{8809061D-AE28-4D04-B2F9-59B2C75B899D}" type="datetime1">
              <a:rPr lang="zh-CN" altLang="en-US" smtClean="0"/>
              <a:t>2018/12/23</a:t>
            </a:fld>
            <a:endParaRPr lang="zh-CN" altLang="en-US"/>
          </a:p>
        </p:txBody>
      </p:sp>
      <p:sp>
        <p:nvSpPr>
          <p:cNvPr id="3" name="页脚占位符 2">
            <a:extLst>
              <a:ext uri="{FF2B5EF4-FFF2-40B4-BE49-F238E27FC236}">
                <a16:creationId xmlns:a16="http://schemas.microsoft.com/office/drawing/2014/main" id="{D3B69617-E97B-4F6F-AC7C-1AE7C0DE93F3}"/>
              </a:ext>
            </a:extLst>
          </p:cNvPr>
          <p:cNvSpPr>
            <a:spLocks noGrp="1"/>
          </p:cNvSpPr>
          <p:nvPr>
            <p:ph type="ftr" sz="quarter" idx="11"/>
          </p:nvPr>
        </p:nvSpPr>
        <p:spPr/>
        <p:txBody>
          <a:bodyPr/>
          <a:lstStyle/>
          <a:p>
            <a:r>
              <a:rPr lang="en-US" altLang="zh-CN"/>
              <a:t>PRD2018-G06</a:t>
            </a:r>
            <a:endParaRPr lang="zh-CN" altLang="en-US"/>
          </a:p>
        </p:txBody>
      </p:sp>
      <p:sp>
        <p:nvSpPr>
          <p:cNvPr id="9" name="灯片编号占位符 8">
            <a:extLst>
              <a:ext uri="{FF2B5EF4-FFF2-40B4-BE49-F238E27FC236}">
                <a16:creationId xmlns:a16="http://schemas.microsoft.com/office/drawing/2014/main" id="{98E13260-6317-4DDC-B327-4E6C651BCE98}"/>
              </a:ext>
            </a:extLst>
          </p:cNvPr>
          <p:cNvSpPr>
            <a:spLocks noGrp="1"/>
          </p:cNvSpPr>
          <p:nvPr>
            <p:ph type="sldNum" sz="quarter" idx="12"/>
          </p:nvPr>
        </p:nvSpPr>
        <p:spPr/>
        <p:txBody>
          <a:bodyPr/>
          <a:lstStyle/>
          <a:p>
            <a:fld id="{06ABA5CD-7A95-40B8-90D9-C5B6B6D9B417}" type="slidenum">
              <a:rPr lang="zh-CN" altLang="en-US" smtClean="0"/>
              <a:t>39</a:t>
            </a:fld>
            <a:endParaRPr lang="zh-CN" altLang="en-US"/>
          </a:p>
        </p:txBody>
      </p:sp>
      <p:sp>
        <p:nvSpPr>
          <p:cNvPr id="8" name="文本框 7">
            <a:extLst>
              <a:ext uri="{FF2B5EF4-FFF2-40B4-BE49-F238E27FC236}">
                <a16:creationId xmlns:a16="http://schemas.microsoft.com/office/drawing/2014/main" id="{6805EA45-9B76-4BDA-A17C-2FB5D0B783C7}"/>
              </a:ext>
            </a:extLst>
          </p:cNvPr>
          <p:cNvSpPr txBox="1"/>
          <p:nvPr/>
        </p:nvSpPr>
        <p:spPr>
          <a:xfrm>
            <a:off x="-977369" y="308370"/>
            <a:ext cx="4207336" cy="523220"/>
          </a:xfrm>
          <a:prstGeom prst="rect">
            <a:avLst/>
          </a:prstGeom>
          <a:noFill/>
        </p:spPr>
        <p:txBody>
          <a:bodyPr wrap="square" lIns="0" rIns="0" rtlCol="0">
            <a:spAutoFit/>
          </a:bodyPr>
          <a:lstStyle/>
          <a:p>
            <a:pPr algn="ctr" defTabSz="866775" fontAlgn="base">
              <a:spcBef>
                <a:spcPct val="0"/>
              </a:spcBef>
              <a:spcAft>
                <a:spcPct val="0"/>
              </a:spcAft>
            </a:pPr>
            <a:r>
              <a:rPr lang="zh-CN" altLang="en-US" sz="2800" b="1" dirty="0">
                <a:solidFill>
                  <a:prstClr val="black"/>
                </a:solidFill>
                <a:latin typeface="+mn-ea"/>
                <a:cs typeface="+mn-ea"/>
                <a:sym typeface="+mn-lt"/>
              </a:rPr>
              <a:t>绩效考评</a:t>
            </a:r>
          </a:p>
        </p:txBody>
      </p:sp>
    </p:spTree>
    <p:extLst>
      <p:ext uri="{BB962C8B-B14F-4D97-AF65-F5344CB8AC3E}">
        <p14:creationId xmlns:p14="http://schemas.microsoft.com/office/powerpoint/2010/main" val="20940263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9" name="文本框 8"/>
          <p:cNvSpPr txBox="1"/>
          <p:nvPr/>
        </p:nvSpPr>
        <p:spPr>
          <a:xfrm>
            <a:off x="2473243" y="948743"/>
            <a:ext cx="3750136" cy="769441"/>
          </a:xfrm>
          <a:prstGeom prst="rect">
            <a:avLst/>
          </a:prstGeom>
          <a:noFill/>
        </p:spPr>
        <p:txBody>
          <a:bodyPr wrap="square" lIns="0" rIns="0" rtlCol="0">
            <a:spAutoFit/>
          </a:bodyPr>
          <a:lstStyle/>
          <a:p>
            <a:pPr algn="ctr" defTabSz="866775" fontAlgn="base">
              <a:spcBef>
                <a:spcPct val="0"/>
              </a:spcBef>
              <a:spcAft>
                <a:spcPct val="0"/>
              </a:spcAft>
            </a:pPr>
            <a:r>
              <a:rPr lang="en-US" altLang="zh-CN" sz="4400" b="1" dirty="0">
                <a:solidFill>
                  <a:prstClr val="black"/>
                </a:solidFill>
                <a:latin typeface="+mn-ea"/>
                <a:cs typeface="+mn-ea"/>
                <a:sym typeface="+mn-lt"/>
              </a:rPr>
              <a:t>01 </a:t>
            </a:r>
            <a:r>
              <a:rPr lang="zh-CN" altLang="en-US" sz="4400" b="1" dirty="0">
                <a:solidFill>
                  <a:prstClr val="black"/>
                </a:solidFill>
                <a:latin typeface="+mn-ea"/>
                <a:cs typeface="+mn-ea"/>
                <a:sym typeface="+mn-lt"/>
              </a:rPr>
              <a:t>引言</a:t>
            </a:r>
          </a:p>
        </p:txBody>
      </p:sp>
      <p:sp>
        <p:nvSpPr>
          <p:cNvPr id="11" name="文本框 10"/>
          <p:cNvSpPr txBox="1"/>
          <p:nvPr/>
        </p:nvSpPr>
        <p:spPr>
          <a:xfrm>
            <a:off x="3283169" y="2272704"/>
            <a:ext cx="5182846" cy="769441"/>
          </a:xfrm>
          <a:prstGeom prst="rect">
            <a:avLst/>
          </a:prstGeom>
          <a:noFill/>
        </p:spPr>
        <p:txBody>
          <a:bodyPr wrap="square" lIns="0" rIns="0" rtlCol="0">
            <a:spAutoFit/>
          </a:bodyPr>
          <a:lstStyle/>
          <a:p>
            <a:pPr algn="ctr" defTabSz="866775" fontAlgn="base">
              <a:spcBef>
                <a:spcPct val="0"/>
              </a:spcBef>
              <a:spcAft>
                <a:spcPct val="0"/>
              </a:spcAft>
            </a:pPr>
            <a:r>
              <a:rPr lang="en-US" altLang="zh-CN" sz="4400" b="1" dirty="0">
                <a:solidFill>
                  <a:prstClr val="black"/>
                </a:solidFill>
                <a:latin typeface="+mn-ea"/>
                <a:cs typeface="+mn-ea"/>
                <a:sym typeface="+mn-lt"/>
              </a:rPr>
              <a:t>02  4+1View </a:t>
            </a:r>
            <a:r>
              <a:rPr lang="zh-CN" altLang="en-US" sz="4400" b="1" dirty="0">
                <a:solidFill>
                  <a:prstClr val="black"/>
                </a:solidFill>
                <a:latin typeface="+mn-ea"/>
                <a:cs typeface="+mn-ea"/>
                <a:sym typeface="+mn-lt"/>
              </a:rPr>
              <a:t>及综述</a:t>
            </a:r>
          </a:p>
        </p:txBody>
      </p:sp>
      <p:sp>
        <p:nvSpPr>
          <p:cNvPr id="12" name="文本框 11"/>
          <p:cNvSpPr txBox="1"/>
          <p:nvPr/>
        </p:nvSpPr>
        <p:spPr>
          <a:xfrm>
            <a:off x="3350828" y="3663878"/>
            <a:ext cx="4187100" cy="769441"/>
          </a:xfrm>
          <a:prstGeom prst="rect">
            <a:avLst/>
          </a:prstGeom>
          <a:noFill/>
        </p:spPr>
        <p:txBody>
          <a:bodyPr wrap="square" lIns="0" rIns="0" rtlCol="0">
            <a:spAutoFit/>
          </a:bodyPr>
          <a:lstStyle/>
          <a:p>
            <a:pPr algn="ctr" defTabSz="866775" fontAlgn="base">
              <a:spcBef>
                <a:spcPct val="0"/>
              </a:spcBef>
              <a:spcAft>
                <a:spcPct val="0"/>
              </a:spcAft>
            </a:pPr>
            <a:r>
              <a:rPr lang="en-US" altLang="zh-CN" sz="4400" b="1" dirty="0">
                <a:solidFill>
                  <a:prstClr val="black"/>
                </a:solidFill>
                <a:latin typeface="+mn-ea"/>
                <a:cs typeface="+mn-ea"/>
                <a:sym typeface="+mn-lt"/>
              </a:rPr>
              <a:t>03 </a:t>
            </a:r>
            <a:r>
              <a:rPr lang="zh-CN" altLang="en-US" sz="4400" b="1" dirty="0">
                <a:solidFill>
                  <a:prstClr val="black"/>
                </a:solidFill>
                <a:latin typeface="+mn-ea"/>
                <a:cs typeface="+mn-ea"/>
                <a:sym typeface="+mn-lt"/>
              </a:rPr>
              <a:t>小组应用展示</a:t>
            </a:r>
          </a:p>
        </p:txBody>
      </p:sp>
      <p:sp>
        <p:nvSpPr>
          <p:cNvPr id="13" name="文本框 12"/>
          <p:cNvSpPr txBox="1"/>
          <p:nvPr/>
        </p:nvSpPr>
        <p:spPr>
          <a:xfrm>
            <a:off x="3182961" y="5018305"/>
            <a:ext cx="3958103" cy="769441"/>
          </a:xfrm>
          <a:prstGeom prst="rect">
            <a:avLst/>
          </a:prstGeom>
          <a:noFill/>
        </p:spPr>
        <p:txBody>
          <a:bodyPr wrap="square" lIns="0" rIns="0" rtlCol="0">
            <a:spAutoFit/>
          </a:bodyPr>
          <a:lstStyle/>
          <a:p>
            <a:pPr algn="ctr" defTabSz="866775" fontAlgn="base">
              <a:spcBef>
                <a:spcPct val="0"/>
              </a:spcBef>
              <a:spcAft>
                <a:spcPct val="0"/>
              </a:spcAft>
            </a:pPr>
            <a:r>
              <a:rPr lang="en-US" altLang="zh-CN" sz="4400" b="1" dirty="0">
                <a:solidFill>
                  <a:prstClr val="black"/>
                </a:solidFill>
                <a:latin typeface="+mn-ea"/>
                <a:cs typeface="+mn-ea"/>
                <a:sym typeface="+mn-lt"/>
              </a:rPr>
              <a:t>04 </a:t>
            </a:r>
            <a:r>
              <a:rPr lang="zh-CN" altLang="en-US" sz="4400" b="1" dirty="0">
                <a:solidFill>
                  <a:prstClr val="black"/>
                </a:solidFill>
                <a:latin typeface="+mn-ea"/>
                <a:cs typeface="+mn-ea"/>
                <a:sym typeface="+mn-lt"/>
              </a:rPr>
              <a:t>提问与其他</a:t>
            </a:r>
          </a:p>
        </p:txBody>
      </p:sp>
      <p:grpSp>
        <p:nvGrpSpPr>
          <p:cNvPr id="2" name="组合 1">
            <a:extLst>
              <a:ext uri="{FF2B5EF4-FFF2-40B4-BE49-F238E27FC236}">
                <a16:creationId xmlns:a16="http://schemas.microsoft.com/office/drawing/2014/main" id="{4A2A22B6-77E0-4C42-8C82-5C7860CED690}"/>
              </a:ext>
            </a:extLst>
          </p:cNvPr>
          <p:cNvGrpSpPr/>
          <p:nvPr/>
        </p:nvGrpSpPr>
        <p:grpSpPr>
          <a:xfrm>
            <a:off x="387397" y="2441742"/>
            <a:ext cx="2963431" cy="1388313"/>
            <a:chOff x="486770" y="619267"/>
            <a:chExt cx="2963431" cy="1388313"/>
          </a:xfrm>
        </p:grpSpPr>
        <p:sp>
          <p:nvSpPr>
            <p:cNvPr id="17" name="文本框 16"/>
            <p:cNvSpPr txBox="1"/>
            <p:nvPr/>
          </p:nvSpPr>
          <p:spPr>
            <a:xfrm>
              <a:off x="648891" y="1484360"/>
              <a:ext cx="2801310" cy="523220"/>
            </a:xfrm>
            <a:prstGeom prst="rect">
              <a:avLst/>
            </a:prstGeom>
            <a:noFill/>
          </p:spPr>
          <p:txBody>
            <a:bodyPr wrap="square" rtlCol="0">
              <a:spAutoFit/>
            </a:bodyPr>
            <a:lstStyle/>
            <a:p>
              <a:pPr defTabSz="866775" fontAlgn="base">
                <a:spcBef>
                  <a:spcPct val="0"/>
                </a:spcBef>
                <a:spcAft>
                  <a:spcPct val="0"/>
                </a:spcAft>
              </a:pPr>
              <a:r>
                <a:rPr lang="en-US" altLang="zh-CN" sz="2800" b="1" dirty="0">
                  <a:solidFill>
                    <a:prstClr val="black"/>
                  </a:solidFill>
                  <a:latin typeface="+mn-ea"/>
                  <a:cs typeface="+mn-ea"/>
                  <a:sym typeface="+mn-lt"/>
                </a:rPr>
                <a:t>CONTENT</a:t>
              </a:r>
              <a:endParaRPr lang="zh-CN" altLang="en-US" sz="2800" b="1" dirty="0">
                <a:solidFill>
                  <a:prstClr val="black"/>
                </a:solidFill>
                <a:latin typeface="+mn-ea"/>
                <a:cs typeface="+mn-ea"/>
                <a:sym typeface="+mn-lt"/>
              </a:endParaRPr>
            </a:p>
          </p:txBody>
        </p:sp>
        <p:sp>
          <p:nvSpPr>
            <p:cNvPr id="18" name="矩形 17"/>
            <p:cNvSpPr/>
            <p:nvPr/>
          </p:nvSpPr>
          <p:spPr>
            <a:xfrm>
              <a:off x="486770" y="619267"/>
              <a:ext cx="1936593" cy="879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r>
                <a:rPr lang="zh-CN" altLang="en-US" sz="4400" b="1" dirty="0">
                  <a:solidFill>
                    <a:prstClr val="black"/>
                  </a:solidFill>
                  <a:latin typeface="+mn-ea"/>
                </a:rPr>
                <a:t>目  录</a:t>
              </a:r>
            </a:p>
          </p:txBody>
        </p:sp>
      </p:grpSp>
      <p:sp>
        <p:nvSpPr>
          <p:cNvPr id="19" name="矩形 18"/>
          <p:cNvSpPr/>
          <p:nvPr/>
        </p:nvSpPr>
        <p:spPr>
          <a:xfrm>
            <a:off x="5280772" y="1247203"/>
            <a:ext cx="4514311" cy="399725"/>
          </a:xfrm>
          <a:prstGeom prst="rect">
            <a:avLst/>
          </a:prstGeom>
        </p:spPr>
        <p:txBody>
          <a:bodyPr wrap="square">
            <a:spAutoFit/>
          </a:bodyPr>
          <a:lstStyle/>
          <a:p>
            <a:pPr>
              <a:lnSpc>
                <a:spcPts val="2500"/>
              </a:lnSpc>
            </a:pPr>
            <a:r>
              <a:rPr lang="zh-CN" altLang="en-US" dirty="0">
                <a:latin typeface="微软雅黑" panose="020B0503020204020204" pitchFamily="34" charset="-122"/>
                <a:ea typeface="微软雅黑" panose="020B0503020204020204" pitchFamily="34" charset="-122"/>
              </a:rPr>
              <a:t>为什么是 </a:t>
            </a:r>
            <a:r>
              <a:rPr lang="en-US" altLang="zh-CN" dirty="0">
                <a:latin typeface="微软雅黑" panose="020B0503020204020204" pitchFamily="34" charset="-122"/>
                <a:ea typeface="微软雅黑" panose="020B0503020204020204" pitchFamily="34" charset="-122"/>
              </a:rPr>
              <a:t>4+1 view </a:t>
            </a:r>
            <a:r>
              <a:rPr lang="zh-CN" altLang="en-US" dirty="0">
                <a:latin typeface="微软雅黑" panose="020B0503020204020204" pitchFamily="34" charset="-122"/>
                <a:ea typeface="微软雅黑" panose="020B0503020204020204" pitchFamily="34" charset="-122"/>
              </a:rPr>
              <a:t>？</a:t>
            </a:r>
          </a:p>
        </p:txBody>
      </p:sp>
      <p:sp>
        <p:nvSpPr>
          <p:cNvPr id="20" name="矩形 19"/>
          <p:cNvSpPr/>
          <p:nvPr/>
        </p:nvSpPr>
        <p:spPr>
          <a:xfrm>
            <a:off x="8297567" y="2615399"/>
            <a:ext cx="2220222" cy="392993"/>
          </a:xfrm>
          <a:prstGeom prst="rect">
            <a:avLst/>
          </a:prstGeom>
        </p:spPr>
        <p:txBody>
          <a:bodyPr wrap="square">
            <a:spAutoFit/>
          </a:bodyPr>
          <a:lstStyle/>
          <a:p>
            <a:pPr lvl="0">
              <a:lnSpc>
                <a:spcPts val="2500"/>
              </a:lnSpc>
            </a:pPr>
            <a:r>
              <a:rPr lang="zh-CN" altLang="en-US" dirty="0">
                <a:solidFill>
                  <a:srgbClr val="000000"/>
                </a:solidFill>
                <a:latin typeface="微软雅黑" panose="020B0503020204020204" pitchFamily="34" charset="-122"/>
                <a:ea typeface="微软雅黑" panose="020B0503020204020204" pitchFamily="34" charset="-122"/>
              </a:rPr>
              <a:t>什么是 </a:t>
            </a:r>
            <a:r>
              <a:rPr lang="en-US" altLang="zh-CN" dirty="0">
                <a:solidFill>
                  <a:srgbClr val="000000"/>
                </a:solidFill>
                <a:latin typeface="微软雅黑" panose="020B0503020204020204" pitchFamily="34" charset="-122"/>
                <a:ea typeface="微软雅黑" panose="020B0503020204020204" pitchFamily="34" charset="-122"/>
              </a:rPr>
              <a:t>4+1 view </a:t>
            </a:r>
            <a:r>
              <a:rPr lang="zh-CN" altLang="en-US" dirty="0">
                <a:solidFill>
                  <a:srgbClr val="000000"/>
                </a:solidFill>
                <a:latin typeface="微软雅黑" panose="020B0503020204020204" pitchFamily="34" charset="-122"/>
                <a:ea typeface="微软雅黑" panose="020B0503020204020204" pitchFamily="34" charset="-122"/>
              </a:rPr>
              <a:t>？</a:t>
            </a:r>
            <a:endParaRPr lang="zh-CN" altLang="en-US" dirty="0">
              <a:solidFill>
                <a:prstClr val="black"/>
              </a:solidFill>
            </a:endParaRPr>
          </a:p>
        </p:txBody>
      </p:sp>
      <p:sp>
        <p:nvSpPr>
          <p:cNvPr id="21" name="矩形 20"/>
          <p:cNvSpPr/>
          <p:nvPr/>
        </p:nvSpPr>
        <p:spPr>
          <a:xfrm>
            <a:off x="7537928" y="4020990"/>
            <a:ext cx="4514311" cy="392993"/>
          </a:xfrm>
          <a:prstGeom prst="rect">
            <a:avLst/>
          </a:prstGeom>
        </p:spPr>
        <p:txBody>
          <a:bodyPr wrap="square">
            <a:spAutoFit/>
          </a:bodyPr>
          <a:lstStyle/>
          <a:p>
            <a:pPr>
              <a:lnSpc>
                <a:spcPts val="2500"/>
              </a:lnSpc>
            </a:pPr>
            <a:r>
              <a:rPr lang="en-US" altLang="zh-CN" b="0" i="0" u="none" strike="noStrike" dirty="0">
                <a:solidFill>
                  <a:srgbClr val="000000"/>
                </a:solidFill>
                <a:effectLst/>
                <a:latin typeface="微软雅黑" panose="020B0503020204020204" pitchFamily="34" charset="-122"/>
                <a:ea typeface="微软雅黑" panose="020B0503020204020204" pitchFamily="34" charset="-122"/>
              </a:rPr>
              <a:t>UML</a:t>
            </a:r>
            <a:r>
              <a:rPr lang="zh-CN" altLang="en-US" b="0" i="0" u="none" strike="noStrike" dirty="0">
                <a:solidFill>
                  <a:srgbClr val="000000"/>
                </a:solidFill>
                <a:effectLst/>
                <a:latin typeface="微软雅黑" panose="020B0503020204020204" pitchFamily="34" charset="-122"/>
                <a:ea typeface="微软雅黑" panose="020B0503020204020204" pitchFamily="34" charset="-122"/>
              </a:rPr>
              <a:t>与工具的使用情况</a:t>
            </a:r>
            <a:endParaRPr lang="zh-CN" altLang="en-US" dirty="0"/>
          </a:p>
        </p:txBody>
      </p:sp>
      <p:sp>
        <p:nvSpPr>
          <p:cNvPr id="22" name="矩形 21"/>
          <p:cNvSpPr/>
          <p:nvPr/>
        </p:nvSpPr>
        <p:spPr>
          <a:xfrm>
            <a:off x="7005665" y="5289028"/>
            <a:ext cx="4514311" cy="392993"/>
          </a:xfrm>
          <a:prstGeom prst="rect">
            <a:avLst/>
          </a:prstGeom>
        </p:spPr>
        <p:txBody>
          <a:bodyPr wrap="square">
            <a:spAutoFit/>
          </a:bodyPr>
          <a:lstStyle/>
          <a:p>
            <a:pPr>
              <a:lnSpc>
                <a:spcPts val="2500"/>
              </a:lnSpc>
            </a:pPr>
            <a:r>
              <a:rPr lang="zh-CN" altLang="en-US" b="0" i="0" u="none" strike="noStrike" dirty="0">
                <a:solidFill>
                  <a:srgbClr val="000000"/>
                </a:solidFill>
                <a:effectLst/>
                <a:latin typeface="微软雅黑" panose="020B0503020204020204" pitchFamily="34" charset="-122"/>
                <a:ea typeface="微软雅黑" panose="020B0503020204020204" pitchFamily="34" charset="-122"/>
              </a:rPr>
              <a:t>提问 </a:t>
            </a:r>
            <a:r>
              <a:rPr lang="en-US" altLang="zh-CN" b="0" i="0" u="none" strike="noStrike" dirty="0">
                <a:solidFill>
                  <a:srgbClr val="000000"/>
                </a:solidFill>
                <a:effectLst/>
                <a:latin typeface="微软雅黑" panose="020B0503020204020204" pitchFamily="34" charset="-122"/>
                <a:ea typeface="微软雅黑" panose="020B0503020204020204" pitchFamily="34" charset="-122"/>
              </a:rPr>
              <a:t>&amp; </a:t>
            </a:r>
            <a:r>
              <a:rPr lang="zh-CN" altLang="en-US" b="0" i="0" u="none" strike="noStrike" dirty="0">
                <a:solidFill>
                  <a:srgbClr val="000000"/>
                </a:solidFill>
                <a:effectLst/>
                <a:latin typeface="微软雅黑" panose="020B0503020204020204" pitchFamily="34" charset="-122"/>
                <a:ea typeface="微软雅黑" panose="020B0503020204020204" pitchFamily="34" charset="-122"/>
              </a:rPr>
              <a:t>参考文献 </a:t>
            </a:r>
            <a:r>
              <a:rPr lang="en-US" altLang="zh-CN" b="0" i="0" u="none" strike="noStrike" dirty="0">
                <a:solidFill>
                  <a:srgbClr val="000000"/>
                </a:solidFill>
                <a:effectLst/>
                <a:latin typeface="微软雅黑" panose="020B0503020204020204" pitchFamily="34" charset="-122"/>
                <a:ea typeface="微软雅黑" panose="020B0503020204020204" pitchFamily="34" charset="-122"/>
              </a:rPr>
              <a:t>&amp; PPT</a:t>
            </a:r>
            <a:r>
              <a:rPr lang="zh-CN" altLang="en-US" b="0" i="0" u="none" strike="noStrike" dirty="0">
                <a:solidFill>
                  <a:srgbClr val="000000"/>
                </a:solidFill>
                <a:effectLst/>
                <a:latin typeface="微软雅黑" panose="020B0503020204020204" pitchFamily="34" charset="-122"/>
                <a:ea typeface="微软雅黑" panose="020B0503020204020204" pitchFamily="34" charset="-122"/>
              </a:rPr>
              <a:t>分工 </a:t>
            </a:r>
            <a:r>
              <a:rPr lang="en-US" altLang="zh-CN" b="0" i="0" u="none" strike="noStrike" dirty="0">
                <a:solidFill>
                  <a:srgbClr val="000000"/>
                </a:solidFill>
                <a:effectLst/>
                <a:latin typeface="微软雅黑" panose="020B0503020204020204" pitchFamily="34" charset="-122"/>
                <a:ea typeface="微软雅黑" panose="020B0503020204020204" pitchFamily="34" charset="-122"/>
              </a:rPr>
              <a:t>&amp; </a:t>
            </a:r>
            <a:r>
              <a:rPr lang="zh-CN" altLang="en-US" dirty="0">
                <a:solidFill>
                  <a:srgbClr val="000000"/>
                </a:solidFill>
                <a:latin typeface="微软雅黑" panose="020B0503020204020204" pitchFamily="34" charset="-122"/>
                <a:ea typeface="微软雅黑" panose="020B0503020204020204" pitchFamily="34" charset="-122"/>
              </a:rPr>
              <a:t>绩效考评</a:t>
            </a:r>
            <a:endParaRPr lang="zh-CN" altLang="en-US" dirty="0"/>
          </a:p>
        </p:txBody>
      </p:sp>
      <p:sp>
        <p:nvSpPr>
          <p:cNvPr id="3" name="日期占位符 2">
            <a:extLst>
              <a:ext uri="{FF2B5EF4-FFF2-40B4-BE49-F238E27FC236}">
                <a16:creationId xmlns:a16="http://schemas.microsoft.com/office/drawing/2014/main" id="{D4545B76-0F02-4F0E-8009-B8C1862FE253}"/>
              </a:ext>
            </a:extLst>
          </p:cNvPr>
          <p:cNvSpPr>
            <a:spLocks noGrp="1"/>
          </p:cNvSpPr>
          <p:nvPr>
            <p:ph type="dt" sz="half" idx="10"/>
          </p:nvPr>
        </p:nvSpPr>
        <p:spPr/>
        <p:txBody>
          <a:bodyPr/>
          <a:lstStyle/>
          <a:p>
            <a:fld id="{6A329802-4A19-4734-B4E8-53341D88D373}"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09A5B290-E542-47EC-BB80-CE193CBDEC21}"/>
              </a:ext>
            </a:extLst>
          </p:cNvPr>
          <p:cNvSpPr>
            <a:spLocks noGrp="1"/>
          </p:cNvSpPr>
          <p:nvPr>
            <p:ph type="ftr" sz="quarter" idx="11"/>
          </p:nvPr>
        </p:nvSpPr>
        <p:spPr/>
        <p:txBody>
          <a:bodyPr/>
          <a:lstStyle/>
          <a:p>
            <a:r>
              <a:rPr lang="en-US" altLang="zh-CN"/>
              <a:t>PRD2018-G06</a:t>
            </a:r>
            <a:endParaRPr lang="zh-CN" altLang="en-US"/>
          </a:p>
        </p:txBody>
      </p:sp>
      <p:sp>
        <p:nvSpPr>
          <p:cNvPr id="6" name="灯片编号占位符 5">
            <a:extLst>
              <a:ext uri="{FF2B5EF4-FFF2-40B4-BE49-F238E27FC236}">
                <a16:creationId xmlns:a16="http://schemas.microsoft.com/office/drawing/2014/main" id="{4E3EB7CD-F050-4440-9291-2B37746257F4}"/>
              </a:ext>
            </a:extLst>
          </p:cNvPr>
          <p:cNvSpPr>
            <a:spLocks noGrp="1"/>
          </p:cNvSpPr>
          <p:nvPr>
            <p:ph type="sldNum" sz="quarter" idx="12"/>
          </p:nvPr>
        </p:nvSpPr>
        <p:spPr/>
        <p:txBody>
          <a:bodyPr/>
          <a:lstStyle/>
          <a:p>
            <a:fld id="{06ABA5CD-7A95-40B8-90D9-C5B6B6D9B417}" type="slidenum">
              <a:rPr lang="zh-CN" altLang="en-US" smtClean="0"/>
              <a:t>4</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文框 3"/>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6" name="文本框 5"/>
          <p:cNvSpPr txBox="1"/>
          <p:nvPr/>
        </p:nvSpPr>
        <p:spPr>
          <a:xfrm>
            <a:off x="4494272" y="3006893"/>
            <a:ext cx="4225693" cy="646331"/>
          </a:xfrm>
          <a:prstGeom prst="rect">
            <a:avLst/>
          </a:prstGeom>
          <a:noFill/>
        </p:spPr>
        <p:txBody>
          <a:bodyPr wrap="square" lIns="0" rIns="0" rtlCol="0">
            <a:spAutoFit/>
          </a:bodyPr>
          <a:lstStyle/>
          <a:p>
            <a:pPr algn="ctr" defTabSz="866775" fontAlgn="base">
              <a:spcBef>
                <a:spcPct val="0"/>
              </a:spcBef>
              <a:spcAft>
                <a:spcPct val="0"/>
              </a:spcAft>
            </a:pPr>
            <a:r>
              <a:rPr lang="en-US" altLang="zh-CN" sz="3600" b="1" dirty="0">
                <a:solidFill>
                  <a:prstClr val="black"/>
                </a:solidFill>
                <a:latin typeface="+mn-ea"/>
                <a:cs typeface="+mn-ea"/>
                <a:sym typeface="+mn-lt"/>
              </a:rPr>
              <a:t>02  4+1View </a:t>
            </a:r>
            <a:r>
              <a:rPr lang="zh-CN" altLang="en-US" sz="3600" b="1" dirty="0">
                <a:solidFill>
                  <a:prstClr val="black"/>
                </a:solidFill>
                <a:latin typeface="+mn-ea"/>
                <a:cs typeface="+mn-ea"/>
                <a:sym typeface="+mn-lt"/>
              </a:rPr>
              <a:t>及综述</a:t>
            </a:r>
          </a:p>
        </p:txBody>
      </p:sp>
      <p:sp>
        <p:nvSpPr>
          <p:cNvPr id="7" name="任意多边形 6"/>
          <p:cNvSpPr>
            <a:spLocks noChangeAspect="1"/>
          </p:cNvSpPr>
          <p:nvPr/>
        </p:nvSpPr>
        <p:spPr>
          <a:xfrm>
            <a:off x="3592882" y="2983696"/>
            <a:ext cx="707997" cy="563002"/>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rgbClr val="FF8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endParaRPr lang="zh-CN" altLang="en-US" sz="3600" b="1" dirty="0">
              <a:solidFill>
                <a:prstClr val="black"/>
              </a:solidFill>
              <a:latin typeface="+mn-ea"/>
              <a:cs typeface="+mn-ea"/>
              <a:sym typeface="+mn-lt"/>
            </a:endParaRPr>
          </a:p>
        </p:txBody>
      </p:sp>
      <p:sp>
        <p:nvSpPr>
          <p:cNvPr id="2" name="日期占位符 1">
            <a:extLst>
              <a:ext uri="{FF2B5EF4-FFF2-40B4-BE49-F238E27FC236}">
                <a16:creationId xmlns:a16="http://schemas.microsoft.com/office/drawing/2014/main" id="{DDE9587E-6C51-45EB-A91D-3EC47F19249F}"/>
              </a:ext>
            </a:extLst>
          </p:cNvPr>
          <p:cNvSpPr>
            <a:spLocks noGrp="1"/>
          </p:cNvSpPr>
          <p:nvPr>
            <p:ph type="dt" sz="half" idx="10"/>
          </p:nvPr>
        </p:nvSpPr>
        <p:spPr/>
        <p:txBody>
          <a:bodyPr/>
          <a:lstStyle/>
          <a:p>
            <a:fld id="{8809061D-AE28-4D04-B2F9-59B2C75B899D}" type="datetime1">
              <a:rPr lang="zh-CN" altLang="en-US" smtClean="0"/>
              <a:t>2018/12/23</a:t>
            </a:fld>
            <a:endParaRPr lang="zh-CN" altLang="en-US"/>
          </a:p>
        </p:txBody>
      </p:sp>
      <p:sp>
        <p:nvSpPr>
          <p:cNvPr id="3" name="页脚占位符 2">
            <a:extLst>
              <a:ext uri="{FF2B5EF4-FFF2-40B4-BE49-F238E27FC236}">
                <a16:creationId xmlns:a16="http://schemas.microsoft.com/office/drawing/2014/main" id="{D3B69617-E97B-4F6F-AC7C-1AE7C0DE93F3}"/>
              </a:ext>
            </a:extLst>
          </p:cNvPr>
          <p:cNvSpPr>
            <a:spLocks noGrp="1"/>
          </p:cNvSpPr>
          <p:nvPr>
            <p:ph type="ftr" sz="quarter" idx="11"/>
          </p:nvPr>
        </p:nvSpPr>
        <p:spPr/>
        <p:txBody>
          <a:bodyPr/>
          <a:lstStyle/>
          <a:p>
            <a:r>
              <a:rPr lang="en-US" altLang="zh-CN"/>
              <a:t>PRD2018-G06</a:t>
            </a:r>
            <a:endParaRPr lang="zh-CN" altLang="en-US"/>
          </a:p>
        </p:txBody>
      </p:sp>
      <p:sp>
        <p:nvSpPr>
          <p:cNvPr id="9" name="灯片编号占位符 8">
            <a:extLst>
              <a:ext uri="{FF2B5EF4-FFF2-40B4-BE49-F238E27FC236}">
                <a16:creationId xmlns:a16="http://schemas.microsoft.com/office/drawing/2014/main" id="{98E13260-6317-4DDC-B327-4E6C651BCE98}"/>
              </a:ext>
            </a:extLst>
          </p:cNvPr>
          <p:cNvSpPr>
            <a:spLocks noGrp="1"/>
          </p:cNvSpPr>
          <p:nvPr>
            <p:ph type="sldNum" sz="quarter" idx="12"/>
          </p:nvPr>
        </p:nvSpPr>
        <p:spPr/>
        <p:txBody>
          <a:bodyPr/>
          <a:lstStyle/>
          <a:p>
            <a:fld id="{06ABA5CD-7A95-40B8-90D9-C5B6B6D9B417}" type="slidenum">
              <a:rPr lang="zh-CN" altLang="en-US" smtClean="0"/>
              <a:t>5</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9" name="文本框 8"/>
          <p:cNvSpPr txBox="1"/>
          <p:nvPr/>
        </p:nvSpPr>
        <p:spPr>
          <a:xfrm>
            <a:off x="3311139" y="811605"/>
            <a:ext cx="3750136" cy="646331"/>
          </a:xfrm>
          <a:prstGeom prst="rect">
            <a:avLst/>
          </a:prstGeom>
          <a:noFill/>
        </p:spPr>
        <p:txBody>
          <a:bodyPr wrap="square" lIns="0" rIns="0" rtlCol="0">
            <a:spAutoFit/>
          </a:bodyPr>
          <a:lstStyle/>
          <a:p>
            <a:pPr algn="ctr" defTabSz="866775" fontAlgn="base">
              <a:spcBef>
                <a:spcPct val="0"/>
              </a:spcBef>
              <a:spcAft>
                <a:spcPct val="0"/>
              </a:spcAft>
            </a:pPr>
            <a:r>
              <a:rPr lang="en-US" altLang="zh-CN" sz="3600" b="1" dirty="0">
                <a:solidFill>
                  <a:prstClr val="black"/>
                </a:solidFill>
                <a:latin typeface="+mn-ea"/>
                <a:cs typeface="+mn-ea"/>
                <a:sym typeface="+mn-lt"/>
              </a:rPr>
              <a:t>01 </a:t>
            </a:r>
            <a:r>
              <a:rPr lang="zh-CN" altLang="en-US" sz="3600" b="1" dirty="0">
                <a:solidFill>
                  <a:prstClr val="black"/>
                </a:solidFill>
                <a:latin typeface="+mn-ea"/>
                <a:cs typeface="+mn-ea"/>
                <a:sym typeface="+mn-lt"/>
              </a:rPr>
              <a:t>逻辑视图</a:t>
            </a:r>
          </a:p>
        </p:txBody>
      </p:sp>
      <p:sp>
        <p:nvSpPr>
          <p:cNvPr id="11" name="文本框 10"/>
          <p:cNvSpPr txBox="1"/>
          <p:nvPr/>
        </p:nvSpPr>
        <p:spPr>
          <a:xfrm>
            <a:off x="3314631" y="1847366"/>
            <a:ext cx="3750136" cy="646331"/>
          </a:xfrm>
          <a:prstGeom prst="rect">
            <a:avLst/>
          </a:prstGeom>
          <a:noFill/>
        </p:spPr>
        <p:txBody>
          <a:bodyPr wrap="square" lIns="0" rIns="0" rtlCol="0">
            <a:spAutoFit/>
          </a:bodyPr>
          <a:lstStyle/>
          <a:p>
            <a:pPr algn="ctr" defTabSz="866775" fontAlgn="base">
              <a:spcBef>
                <a:spcPct val="0"/>
              </a:spcBef>
              <a:spcAft>
                <a:spcPct val="0"/>
              </a:spcAft>
            </a:pPr>
            <a:r>
              <a:rPr lang="en-US" altLang="zh-CN" sz="3600" b="1" dirty="0">
                <a:solidFill>
                  <a:prstClr val="black"/>
                </a:solidFill>
                <a:latin typeface="+mn-ea"/>
                <a:cs typeface="+mn-ea"/>
                <a:sym typeface="+mn-lt"/>
              </a:rPr>
              <a:t>02 </a:t>
            </a:r>
            <a:r>
              <a:rPr lang="zh-CN" altLang="en-US" sz="3600" b="1" dirty="0">
                <a:solidFill>
                  <a:prstClr val="black"/>
                </a:solidFill>
                <a:latin typeface="+mn-ea"/>
                <a:cs typeface="+mn-ea"/>
                <a:sym typeface="+mn-lt"/>
              </a:rPr>
              <a:t>进程视图</a:t>
            </a:r>
          </a:p>
        </p:txBody>
      </p:sp>
      <p:sp>
        <p:nvSpPr>
          <p:cNvPr id="12" name="文本框 11"/>
          <p:cNvSpPr txBox="1"/>
          <p:nvPr/>
        </p:nvSpPr>
        <p:spPr>
          <a:xfrm>
            <a:off x="3311139" y="2883127"/>
            <a:ext cx="3753628" cy="646331"/>
          </a:xfrm>
          <a:prstGeom prst="rect">
            <a:avLst/>
          </a:prstGeom>
          <a:noFill/>
        </p:spPr>
        <p:txBody>
          <a:bodyPr wrap="square" lIns="0" rIns="0" rtlCol="0">
            <a:spAutoFit/>
          </a:bodyPr>
          <a:lstStyle/>
          <a:p>
            <a:pPr algn="ctr" defTabSz="866775" fontAlgn="base">
              <a:spcBef>
                <a:spcPct val="0"/>
              </a:spcBef>
              <a:spcAft>
                <a:spcPct val="0"/>
              </a:spcAft>
            </a:pPr>
            <a:r>
              <a:rPr lang="en-US" altLang="zh-CN" sz="3600" b="1" dirty="0">
                <a:solidFill>
                  <a:prstClr val="black"/>
                </a:solidFill>
                <a:latin typeface="+mn-ea"/>
                <a:cs typeface="+mn-ea"/>
                <a:sym typeface="+mn-lt"/>
              </a:rPr>
              <a:t>03 </a:t>
            </a:r>
            <a:r>
              <a:rPr lang="zh-CN" altLang="en-US" sz="3600" b="1" dirty="0">
                <a:solidFill>
                  <a:prstClr val="black"/>
                </a:solidFill>
                <a:latin typeface="+mn-ea"/>
                <a:cs typeface="+mn-ea"/>
                <a:sym typeface="+mn-lt"/>
              </a:rPr>
              <a:t>开发视图</a:t>
            </a:r>
          </a:p>
        </p:txBody>
      </p:sp>
      <p:sp>
        <p:nvSpPr>
          <p:cNvPr id="13" name="文本框 12"/>
          <p:cNvSpPr txBox="1"/>
          <p:nvPr/>
        </p:nvSpPr>
        <p:spPr>
          <a:xfrm>
            <a:off x="3207155" y="3918888"/>
            <a:ext cx="3958103" cy="646331"/>
          </a:xfrm>
          <a:prstGeom prst="rect">
            <a:avLst/>
          </a:prstGeom>
          <a:noFill/>
        </p:spPr>
        <p:txBody>
          <a:bodyPr wrap="square" lIns="0" rIns="0" rtlCol="0">
            <a:spAutoFit/>
          </a:bodyPr>
          <a:lstStyle/>
          <a:p>
            <a:pPr algn="ctr" defTabSz="866775" fontAlgn="base">
              <a:spcBef>
                <a:spcPct val="0"/>
              </a:spcBef>
              <a:spcAft>
                <a:spcPct val="0"/>
              </a:spcAft>
            </a:pPr>
            <a:r>
              <a:rPr lang="en-US" altLang="zh-CN" sz="3600" b="1" dirty="0">
                <a:solidFill>
                  <a:prstClr val="black"/>
                </a:solidFill>
                <a:latin typeface="+mn-ea"/>
                <a:cs typeface="+mn-ea"/>
                <a:sym typeface="+mn-lt"/>
              </a:rPr>
              <a:t>04 </a:t>
            </a:r>
            <a:r>
              <a:rPr lang="zh-CN" altLang="en-US" sz="3600" b="1" dirty="0">
                <a:solidFill>
                  <a:prstClr val="black"/>
                </a:solidFill>
                <a:latin typeface="+mn-ea"/>
                <a:cs typeface="+mn-ea"/>
                <a:sym typeface="+mn-lt"/>
              </a:rPr>
              <a:t>物理视图</a:t>
            </a:r>
          </a:p>
        </p:txBody>
      </p:sp>
      <p:sp>
        <p:nvSpPr>
          <p:cNvPr id="18" name="矩形 17"/>
          <p:cNvSpPr/>
          <p:nvPr/>
        </p:nvSpPr>
        <p:spPr>
          <a:xfrm>
            <a:off x="857098" y="2757721"/>
            <a:ext cx="2454041" cy="879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r>
              <a:rPr lang="en-US" altLang="zh-CN" sz="4400" b="1" dirty="0">
                <a:solidFill>
                  <a:prstClr val="black"/>
                </a:solidFill>
                <a:latin typeface="+mn-ea"/>
                <a:cs typeface="+mn-ea"/>
                <a:sym typeface="+mn-lt"/>
              </a:rPr>
              <a:t>4+1View</a:t>
            </a:r>
            <a:endParaRPr lang="zh-CN" altLang="en-US" sz="4400" b="1" dirty="0">
              <a:solidFill>
                <a:prstClr val="black"/>
              </a:solidFill>
              <a:latin typeface="+mn-ea"/>
            </a:endParaRPr>
          </a:p>
        </p:txBody>
      </p:sp>
      <p:sp>
        <p:nvSpPr>
          <p:cNvPr id="14" name="文本框 13">
            <a:extLst>
              <a:ext uri="{FF2B5EF4-FFF2-40B4-BE49-F238E27FC236}">
                <a16:creationId xmlns:a16="http://schemas.microsoft.com/office/drawing/2014/main" id="{4608043F-6D95-483D-8CEF-3910FEA4972A}"/>
              </a:ext>
            </a:extLst>
          </p:cNvPr>
          <p:cNvSpPr txBox="1"/>
          <p:nvPr/>
        </p:nvSpPr>
        <p:spPr>
          <a:xfrm>
            <a:off x="3207155" y="4954649"/>
            <a:ext cx="3958103" cy="646331"/>
          </a:xfrm>
          <a:prstGeom prst="rect">
            <a:avLst/>
          </a:prstGeom>
          <a:noFill/>
        </p:spPr>
        <p:txBody>
          <a:bodyPr wrap="square" lIns="0" rIns="0" rtlCol="0">
            <a:spAutoFit/>
          </a:bodyPr>
          <a:lstStyle/>
          <a:p>
            <a:pPr algn="ctr" defTabSz="866775" fontAlgn="base">
              <a:spcBef>
                <a:spcPct val="0"/>
              </a:spcBef>
              <a:spcAft>
                <a:spcPct val="0"/>
              </a:spcAft>
            </a:pPr>
            <a:r>
              <a:rPr lang="en-US" altLang="zh-CN" sz="3600" b="1">
                <a:solidFill>
                  <a:prstClr val="black"/>
                </a:solidFill>
                <a:latin typeface="+mn-ea"/>
                <a:cs typeface="+mn-ea"/>
                <a:sym typeface="+mn-lt"/>
              </a:rPr>
              <a:t>05 </a:t>
            </a:r>
            <a:r>
              <a:rPr lang="zh-CN" altLang="en-US" sz="3600" b="1">
                <a:solidFill>
                  <a:prstClr val="black"/>
                </a:solidFill>
                <a:latin typeface="+mn-ea"/>
                <a:cs typeface="+mn-ea"/>
                <a:sym typeface="+mn-lt"/>
              </a:rPr>
              <a:t>场景视图</a:t>
            </a:r>
            <a:endParaRPr lang="zh-CN" altLang="en-US" sz="3600" b="1" dirty="0">
              <a:solidFill>
                <a:prstClr val="black"/>
              </a:solidFill>
              <a:latin typeface="+mn-ea"/>
              <a:cs typeface="+mn-ea"/>
              <a:sym typeface="+mn-lt"/>
            </a:endParaRPr>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a:t>PRD2018-G06</a:t>
            </a:r>
            <a:endParaRPr lang="zh-CN" altLang="en-US"/>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6</a:t>
            </a:fld>
            <a:endParaRPr lang="zh-CN" altLang="en-US"/>
          </a:p>
        </p:txBody>
      </p:sp>
      <p:sp>
        <p:nvSpPr>
          <p:cNvPr id="2" name="矩形 1">
            <a:extLst>
              <a:ext uri="{FF2B5EF4-FFF2-40B4-BE49-F238E27FC236}">
                <a16:creationId xmlns:a16="http://schemas.microsoft.com/office/drawing/2014/main" id="{D1560E15-A9CB-4C29-A955-BABDE3F242DE}"/>
              </a:ext>
            </a:extLst>
          </p:cNvPr>
          <p:cNvSpPr/>
          <p:nvPr/>
        </p:nvSpPr>
        <p:spPr>
          <a:xfrm>
            <a:off x="4545201" y="1354105"/>
            <a:ext cx="5570756" cy="400110"/>
          </a:xfrm>
          <a:prstGeom prst="rect">
            <a:avLst/>
          </a:prstGeom>
        </p:spPr>
        <p:txBody>
          <a:bodyPr wrap="none">
            <a:spAutoFit/>
          </a:bodyPr>
          <a:lstStyle/>
          <a:p>
            <a:r>
              <a:rPr lang="zh-CN" altLang="en-US" sz="2000" dirty="0"/>
              <a:t>设计的对象模型（使用面向对象的设计方法时）</a:t>
            </a:r>
          </a:p>
        </p:txBody>
      </p:sp>
      <p:sp>
        <p:nvSpPr>
          <p:cNvPr id="7" name="矩形 6">
            <a:extLst>
              <a:ext uri="{FF2B5EF4-FFF2-40B4-BE49-F238E27FC236}">
                <a16:creationId xmlns:a16="http://schemas.microsoft.com/office/drawing/2014/main" id="{232F2AFD-0DCB-43E5-ADD5-26CFC03D1420}"/>
              </a:ext>
            </a:extLst>
          </p:cNvPr>
          <p:cNvSpPr/>
          <p:nvPr/>
        </p:nvSpPr>
        <p:spPr>
          <a:xfrm>
            <a:off x="4545201" y="2357611"/>
            <a:ext cx="3262432" cy="400110"/>
          </a:xfrm>
          <a:prstGeom prst="rect">
            <a:avLst/>
          </a:prstGeom>
        </p:spPr>
        <p:txBody>
          <a:bodyPr wrap="none">
            <a:spAutoFit/>
          </a:bodyPr>
          <a:lstStyle/>
          <a:p>
            <a:r>
              <a:rPr lang="zh-CN" altLang="en-US" sz="2000" dirty="0"/>
              <a:t>捕捉设计的并发和同步特征</a:t>
            </a:r>
          </a:p>
        </p:txBody>
      </p:sp>
      <p:sp>
        <p:nvSpPr>
          <p:cNvPr id="8" name="矩形 7">
            <a:extLst>
              <a:ext uri="{FF2B5EF4-FFF2-40B4-BE49-F238E27FC236}">
                <a16:creationId xmlns:a16="http://schemas.microsoft.com/office/drawing/2014/main" id="{6F7DFD1D-03D9-4382-A648-B656623F4BCC}"/>
              </a:ext>
            </a:extLst>
          </p:cNvPr>
          <p:cNvSpPr/>
          <p:nvPr/>
        </p:nvSpPr>
        <p:spPr>
          <a:xfrm>
            <a:off x="4508120" y="3409663"/>
            <a:ext cx="5314275" cy="400110"/>
          </a:xfrm>
          <a:prstGeom prst="rect">
            <a:avLst/>
          </a:prstGeom>
        </p:spPr>
        <p:txBody>
          <a:bodyPr wrap="none">
            <a:spAutoFit/>
          </a:bodyPr>
          <a:lstStyle/>
          <a:p>
            <a:r>
              <a:rPr lang="zh-CN" altLang="en-US" sz="2000" dirty="0"/>
              <a:t>描述了软件到硬件的映射，反映了分布式特性</a:t>
            </a:r>
          </a:p>
        </p:txBody>
      </p:sp>
      <p:sp>
        <p:nvSpPr>
          <p:cNvPr id="10" name="矩形 9">
            <a:extLst>
              <a:ext uri="{FF2B5EF4-FFF2-40B4-BE49-F238E27FC236}">
                <a16:creationId xmlns:a16="http://schemas.microsoft.com/office/drawing/2014/main" id="{24A13F26-59E9-4C84-BD16-05CC36332241}"/>
              </a:ext>
            </a:extLst>
          </p:cNvPr>
          <p:cNvSpPr/>
          <p:nvPr/>
        </p:nvSpPr>
        <p:spPr>
          <a:xfrm>
            <a:off x="4545201" y="4476311"/>
            <a:ext cx="4801314" cy="400110"/>
          </a:xfrm>
          <a:prstGeom prst="rect">
            <a:avLst/>
          </a:prstGeom>
        </p:spPr>
        <p:txBody>
          <a:bodyPr wrap="none">
            <a:spAutoFit/>
          </a:bodyPr>
          <a:lstStyle/>
          <a:p>
            <a:r>
              <a:rPr lang="zh-CN" altLang="en-US" sz="2000" dirty="0"/>
              <a:t>描述了在开发环境中软件的静态组织结构</a:t>
            </a:r>
          </a:p>
        </p:txBody>
      </p:sp>
      <p:sp>
        <p:nvSpPr>
          <p:cNvPr id="15" name="矩形 14">
            <a:extLst>
              <a:ext uri="{FF2B5EF4-FFF2-40B4-BE49-F238E27FC236}">
                <a16:creationId xmlns:a16="http://schemas.microsoft.com/office/drawing/2014/main" id="{ED95F7A2-217D-4159-A791-B84C48772670}"/>
              </a:ext>
            </a:extLst>
          </p:cNvPr>
          <p:cNvSpPr/>
          <p:nvPr/>
        </p:nvSpPr>
        <p:spPr>
          <a:xfrm>
            <a:off x="4583657" y="5477902"/>
            <a:ext cx="2236510" cy="400110"/>
          </a:xfrm>
          <a:prstGeom prst="rect">
            <a:avLst/>
          </a:prstGeom>
        </p:spPr>
        <p:txBody>
          <a:bodyPr wrap="none">
            <a:spAutoFit/>
          </a:bodyPr>
          <a:lstStyle/>
          <a:p>
            <a:r>
              <a:rPr lang="zh-CN" altLang="en-US" sz="2000" dirty="0"/>
              <a:t>是其他视图的冗余</a:t>
            </a:r>
          </a:p>
        </p:txBody>
      </p:sp>
    </p:spTree>
    <p:extLst>
      <p:ext uri="{BB962C8B-B14F-4D97-AF65-F5344CB8AC3E}">
        <p14:creationId xmlns:p14="http://schemas.microsoft.com/office/powerpoint/2010/main" val="227420852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a:t>PRD2018-G06</a:t>
            </a:r>
            <a:endParaRPr lang="zh-CN" altLang="en-US"/>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7</a:t>
            </a:fld>
            <a:endParaRPr lang="zh-CN" altLang="en-US"/>
          </a:p>
        </p:txBody>
      </p:sp>
      <p:pic>
        <p:nvPicPr>
          <p:cNvPr id="7" name="图片 6">
            <a:extLst>
              <a:ext uri="{FF2B5EF4-FFF2-40B4-BE49-F238E27FC236}">
                <a16:creationId xmlns:a16="http://schemas.microsoft.com/office/drawing/2014/main" id="{4E8D4AD2-5E62-4580-8A2D-1F469B460AC3}"/>
              </a:ext>
            </a:extLst>
          </p:cNvPr>
          <p:cNvPicPr>
            <a:picLocks noChangeAspect="1"/>
          </p:cNvPicPr>
          <p:nvPr/>
        </p:nvPicPr>
        <p:blipFill>
          <a:blip r:embed="rId3"/>
          <a:stretch>
            <a:fillRect/>
          </a:stretch>
        </p:blipFill>
        <p:spPr>
          <a:xfrm>
            <a:off x="1338269" y="1002012"/>
            <a:ext cx="9515462" cy="5145914"/>
          </a:xfrm>
          <a:prstGeom prst="rect">
            <a:avLst/>
          </a:prstGeom>
        </p:spPr>
      </p:pic>
      <p:sp>
        <p:nvSpPr>
          <p:cNvPr id="23" name="文本框 22">
            <a:extLst>
              <a:ext uri="{FF2B5EF4-FFF2-40B4-BE49-F238E27FC236}">
                <a16:creationId xmlns:a16="http://schemas.microsoft.com/office/drawing/2014/main" id="{DAE8CB0A-1E86-47D7-A7D7-11D02E5AF3C8}"/>
              </a:ext>
            </a:extLst>
          </p:cNvPr>
          <p:cNvSpPr txBox="1"/>
          <p:nvPr/>
        </p:nvSpPr>
        <p:spPr>
          <a:xfrm>
            <a:off x="10691970" y="5559641"/>
            <a:ext cx="640916" cy="461665"/>
          </a:xfrm>
          <a:prstGeom prst="rect">
            <a:avLst/>
          </a:prstGeom>
          <a:noFill/>
        </p:spPr>
        <p:txBody>
          <a:bodyPr wrap="square" rtlCol="0">
            <a:spAutoFit/>
          </a:bodyPr>
          <a:lstStyle/>
          <a:p>
            <a:r>
              <a:rPr lang="en-US" altLang="zh-CN" sz="2400" b="1" dirty="0">
                <a:solidFill>
                  <a:srgbClr val="00B050"/>
                </a:solidFill>
              </a:rPr>
              <a:t>[1]</a:t>
            </a:r>
            <a:endParaRPr lang="zh-CN" altLang="en-US" sz="2400" b="1" dirty="0">
              <a:solidFill>
                <a:srgbClr val="00B050"/>
              </a:solidFill>
            </a:endParaRPr>
          </a:p>
        </p:txBody>
      </p:sp>
      <p:sp>
        <p:nvSpPr>
          <p:cNvPr id="24" name="文本框 23">
            <a:extLst>
              <a:ext uri="{FF2B5EF4-FFF2-40B4-BE49-F238E27FC236}">
                <a16:creationId xmlns:a16="http://schemas.microsoft.com/office/drawing/2014/main" id="{B6E73A13-2A97-4F19-86DC-7B9CED97A5A1}"/>
              </a:ext>
            </a:extLst>
          </p:cNvPr>
          <p:cNvSpPr txBox="1"/>
          <p:nvPr/>
        </p:nvSpPr>
        <p:spPr>
          <a:xfrm>
            <a:off x="-431783" y="355681"/>
            <a:ext cx="3750136" cy="646331"/>
          </a:xfrm>
          <a:prstGeom prst="rect">
            <a:avLst/>
          </a:prstGeom>
          <a:noFill/>
        </p:spPr>
        <p:txBody>
          <a:bodyPr wrap="square" lIns="0" rIns="0" rtlCol="0">
            <a:spAutoFit/>
          </a:bodyPr>
          <a:lstStyle/>
          <a:p>
            <a:pPr algn="ctr" defTabSz="866775" fontAlgn="base">
              <a:spcBef>
                <a:spcPct val="0"/>
              </a:spcBef>
              <a:spcAft>
                <a:spcPct val="0"/>
              </a:spcAft>
            </a:pPr>
            <a:r>
              <a:rPr lang="en-US" altLang="zh-CN" sz="3600" b="1" dirty="0">
                <a:solidFill>
                  <a:prstClr val="black"/>
                </a:solidFill>
                <a:latin typeface="+mn-ea"/>
                <a:cs typeface="+mn-ea"/>
                <a:sym typeface="+mn-lt"/>
              </a:rPr>
              <a:t>4+1 View</a:t>
            </a:r>
            <a:endParaRPr lang="zh-CN" altLang="en-US" sz="3600" b="1" dirty="0">
              <a:solidFill>
                <a:prstClr val="black"/>
              </a:solidFill>
              <a:latin typeface="+mn-ea"/>
              <a:cs typeface="+mn-ea"/>
              <a:sym typeface="+mn-lt"/>
            </a:endParaRPr>
          </a:p>
        </p:txBody>
      </p:sp>
    </p:spTree>
    <p:extLst>
      <p:ext uri="{BB962C8B-B14F-4D97-AF65-F5344CB8AC3E}">
        <p14:creationId xmlns:p14="http://schemas.microsoft.com/office/powerpoint/2010/main" val="111170888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a:t>PRD2018-G06</a:t>
            </a:r>
            <a:endParaRPr lang="zh-CN" altLang="en-US"/>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8</a:t>
            </a:fld>
            <a:endParaRPr lang="zh-CN" altLang="en-US"/>
          </a:p>
        </p:txBody>
      </p:sp>
      <p:sp>
        <p:nvSpPr>
          <p:cNvPr id="24" name="文本框 23">
            <a:extLst>
              <a:ext uri="{FF2B5EF4-FFF2-40B4-BE49-F238E27FC236}">
                <a16:creationId xmlns:a16="http://schemas.microsoft.com/office/drawing/2014/main" id="{B6E73A13-2A97-4F19-86DC-7B9CED97A5A1}"/>
              </a:ext>
            </a:extLst>
          </p:cNvPr>
          <p:cNvSpPr txBox="1"/>
          <p:nvPr/>
        </p:nvSpPr>
        <p:spPr>
          <a:xfrm>
            <a:off x="-431783" y="355681"/>
            <a:ext cx="3750136" cy="646331"/>
          </a:xfrm>
          <a:prstGeom prst="rect">
            <a:avLst/>
          </a:prstGeom>
          <a:noFill/>
        </p:spPr>
        <p:txBody>
          <a:bodyPr wrap="square" lIns="0" rIns="0" rtlCol="0">
            <a:spAutoFit/>
          </a:bodyPr>
          <a:lstStyle/>
          <a:p>
            <a:pPr algn="ctr" defTabSz="866775" fontAlgn="base">
              <a:spcBef>
                <a:spcPct val="0"/>
              </a:spcBef>
              <a:spcAft>
                <a:spcPct val="0"/>
              </a:spcAft>
            </a:pPr>
            <a:r>
              <a:rPr lang="en-US" altLang="zh-CN" sz="3600" b="1" dirty="0">
                <a:solidFill>
                  <a:prstClr val="black"/>
                </a:solidFill>
                <a:latin typeface="+mn-ea"/>
                <a:cs typeface="+mn-ea"/>
                <a:sym typeface="+mn-lt"/>
              </a:rPr>
              <a:t>4+1 View</a:t>
            </a:r>
            <a:endParaRPr lang="zh-CN" altLang="en-US" sz="3600" b="1" dirty="0">
              <a:solidFill>
                <a:prstClr val="black"/>
              </a:solidFill>
              <a:latin typeface="+mn-ea"/>
              <a:cs typeface="+mn-ea"/>
              <a:sym typeface="+mn-lt"/>
            </a:endParaRPr>
          </a:p>
        </p:txBody>
      </p:sp>
      <p:grpSp>
        <p:nvGrpSpPr>
          <p:cNvPr id="10" name="组合 9">
            <a:extLst>
              <a:ext uri="{FF2B5EF4-FFF2-40B4-BE49-F238E27FC236}">
                <a16:creationId xmlns:a16="http://schemas.microsoft.com/office/drawing/2014/main" id="{15F79324-09FC-4376-AC8E-E3700C71305F}"/>
              </a:ext>
            </a:extLst>
          </p:cNvPr>
          <p:cNvGrpSpPr/>
          <p:nvPr/>
        </p:nvGrpSpPr>
        <p:grpSpPr>
          <a:xfrm>
            <a:off x="2065421" y="1168400"/>
            <a:ext cx="3750136" cy="2260600"/>
            <a:chOff x="838200" y="1371600"/>
            <a:chExt cx="3750136" cy="2260600"/>
          </a:xfrm>
        </p:grpSpPr>
        <p:sp>
          <p:nvSpPr>
            <p:cNvPr id="2" name="矩形 1">
              <a:extLst>
                <a:ext uri="{FF2B5EF4-FFF2-40B4-BE49-F238E27FC236}">
                  <a16:creationId xmlns:a16="http://schemas.microsoft.com/office/drawing/2014/main" id="{0218E626-1C9E-4DA5-9626-C24B36420FA5}"/>
                </a:ext>
              </a:extLst>
            </p:cNvPr>
            <p:cNvSpPr/>
            <p:nvPr/>
          </p:nvSpPr>
          <p:spPr>
            <a:xfrm>
              <a:off x="838200" y="1371600"/>
              <a:ext cx="3750136" cy="2260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9AF28775-49FC-40B5-88AD-F12221F9C8BB}"/>
                </a:ext>
              </a:extLst>
            </p:cNvPr>
            <p:cNvSpPr txBox="1"/>
            <p:nvPr/>
          </p:nvSpPr>
          <p:spPr>
            <a:xfrm>
              <a:off x="965200" y="1532404"/>
              <a:ext cx="738664" cy="1938992"/>
            </a:xfrm>
            <a:prstGeom prst="rect">
              <a:avLst/>
            </a:prstGeom>
            <a:noFill/>
          </p:spPr>
          <p:txBody>
            <a:bodyPr vert="eaVert" wrap="none" rtlCol="0">
              <a:spAutoFit/>
            </a:bodyPr>
            <a:lstStyle/>
            <a:p>
              <a:r>
                <a:rPr lang="zh-CN" altLang="en-US" sz="3600" b="1" dirty="0"/>
                <a:t>逻辑架构</a:t>
              </a:r>
            </a:p>
          </p:txBody>
        </p:sp>
        <p:sp>
          <p:nvSpPr>
            <p:cNvPr id="9" name="文本框 8">
              <a:extLst>
                <a:ext uri="{FF2B5EF4-FFF2-40B4-BE49-F238E27FC236}">
                  <a16:creationId xmlns:a16="http://schemas.microsoft.com/office/drawing/2014/main" id="{1F358B6F-0095-4E8A-81A8-796ED54ED96A}"/>
                </a:ext>
              </a:extLst>
            </p:cNvPr>
            <p:cNvSpPr txBox="1"/>
            <p:nvPr/>
          </p:nvSpPr>
          <p:spPr>
            <a:xfrm>
              <a:off x="2069817" y="1613118"/>
              <a:ext cx="2159566" cy="1815882"/>
            </a:xfrm>
            <a:prstGeom prst="rect">
              <a:avLst/>
            </a:prstGeom>
            <a:noFill/>
          </p:spPr>
          <p:txBody>
            <a:bodyPr wrap="none" rtlCol="0">
              <a:spAutoFit/>
            </a:bodyPr>
            <a:lstStyle/>
            <a:p>
              <a:r>
                <a:rPr lang="en-US" altLang="zh-CN" sz="2800" b="1" dirty="0">
                  <a:solidFill>
                    <a:schemeClr val="accent1"/>
                  </a:solidFill>
                </a:rPr>
                <a:t>-</a:t>
              </a:r>
              <a:r>
                <a:rPr lang="zh-CN" altLang="en-US" sz="2800" b="1" dirty="0">
                  <a:solidFill>
                    <a:schemeClr val="accent1"/>
                  </a:solidFill>
                </a:rPr>
                <a:t>层、子系统</a:t>
              </a:r>
              <a:endParaRPr lang="en-US" altLang="zh-CN" sz="2800" b="1" dirty="0">
                <a:solidFill>
                  <a:schemeClr val="accent1"/>
                </a:solidFill>
              </a:endParaRPr>
            </a:p>
            <a:p>
              <a:r>
                <a:rPr lang="en-US" altLang="zh-CN" sz="2800" b="1" dirty="0">
                  <a:solidFill>
                    <a:schemeClr val="accent1"/>
                  </a:solidFill>
                </a:rPr>
                <a:t>-</a:t>
              </a:r>
              <a:r>
                <a:rPr lang="zh-CN" altLang="en-US" sz="2800" b="1" dirty="0">
                  <a:solidFill>
                    <a:schemeClr val="accent1"/>
                  </a:solidFill>
                </a:rPr>
                <a:t>类</a:t>
              </a:r>
              <a:endParaRPr lang="en-US" altLang="zh-CN" sz="2800" b="1" dirty="0">
                <a:solidFill>
                  <a:schemeClr val="accent1"/>
                </a:solidFill>
              </a:endParaRPr>
            </a:p>
            <a:p>
              <a:r>
                <a:rPr lang="en-US" altLang="zh-CN" sz="2800" b="1" dirty="0">
                  <a:solidFill>
                    <a:schemeClr val="accent1"/>
                  </a:solidFill>
                </a:rPr>
                <a:t>-</a:t>
              </a:r>
              <a:r>
                <a:rPr lang="zh-CN" altLang="en-US" sz="2800" b="1" dirty="0">
                  <a:solidFill>
                    <a:schemeClr val="accent1"/>
                  </a:solidFill>
                </a:rPr>
                <a:t>接口</a:t>
              </a:r>
              <a:endParaRPr lang="en-US" altLang="zh-CN" sz="2800" b="1" dirty="0">
                <a:solidFill>
                  <a:schemeClr val="accent1"/>
                </a:solidFill>
              </a:endParaRPr>
            </a:p>
            <a:p>
              <a:r>
                <a:rPr lang="en-US" altLang="zh-CN" sz="2800" b="1" dirty="0">
                  <a:solidFill>
                    <a:schemeClr val="accent1"/>
                  </a:solidFill>
                </a:rPr>
                <a:t>-</a:t>
              </a:r>
              <a:r>
                <a:rPr lang="zh-CN" altLang="en-US" sz="2800" b="1" dirty="0">
                  <a:solidFill>
                    <a:schemeClr val="accent1"/>
                  </a:solidFill>
                </a:rPr>
                <a:t>协作关系</a:t>
              </a:r>
            </a:p>
          </p:txBody>
        </p:sp>
      </p:grpSp>
      <p:grpSp>
        <p:nvGrpSpPr>
          <p:cNvPr id="13" name="组合 12">
            <a:extLst>
              <a:ext uri="{FF2B5EF4-FFF2-40B4-BE49-F238E27FC236}">
                <a16:creationId xmlns:a16="http://schemas.microsoft.com/office/drawing/2014/main" id="{EB570380-A252-4414-B79C-351009636E7A}"/>
              </a:ext>
            </a:extLst>
          </p:cNvPr>
          <p:cNvGrpSpPr/>
          <p:nvPr/>
        </p:nvGrpSpPr>
        <p:grpSpPr>
          <a:xfrm>
            <a:off x="2065421" y="3655546"/>
            <a:ext cx="3750136" cy="2260600"/>
            <a:chOff x="838200" y="1371600"/>
            <a:chExt cx="3750136" cy="2260600"/>
          </a:xfrm>
        </p:grpSpPr>
        <p:sp>
          <p:nvSpPr>
            <p:cNvPr id="14" name="矩形 13">
              <a:extLst>
                <a:ext uri="{FF2B5EF4-FFF2-40B4-BE49-F238E27FC236}">
                  <a16:creationId xmlns:a16="http://schemas.microsoft.com/office/drawing/2014/main" id="{C9238069-A96C-49F9-ABEA-4826F58523EF}"/>
                </a:ext>
              </a:extLst>
            </p:cNvPr>
            <p:cNvSpPr/>
            <p:nvPr/>
          </p:nvSpPr>
          <p:spPr>
            <a:xfrm>
              <a:off x="838200" y="1371600"/>
              <a:ext cx="3750136" cy="2260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EF0AA42C-3D18-4A14-A225-226FBA83A6A5}"/>
                </a:ext>
              </a:extLst>
            </p:cNvPr>
            <p:cNvSpPr txBox="1"/>
            <p:nvPr/>
          </p:nvSpPr>
          <p:spPr>
            <a:xfrm>
              <a:off x="965200" y="1532404"/>
              <a:ext cx="738664" cy="1938992"/>
            </a:xfrm>
            <a:prstGeom prst="rect">
              <a:avLst/>
            </a:prstGeom>
            <a:noFill/>
          </p:spPr>
          <p:txBody>
            <a:bodyPr vert="eaVert" wrap="none" rtlCol="0">
              <a:spAutoFit/>
            </a:bodyPr>
            <a:lstStyle/>
            <a:p>
              <a:r>
                <a:rPr lang="zh-CN" altLang="en-US" sz="3600" b="1" dirty="0"/>
                <a:t>进程架构</a:t>
              </a:r>
            </a:p>
          </p:txBody>
        </p:sp>
        <p:sp>
          <p:nvSpPr>
            <p:cNvPr id="16" name="文本框 15">
              <a:extLst>
                <a:ext uri="{FF2B5EF4-FFF2-40B4-BE49-F238E27FC236}">
                  <a16:creationId xmlns:a16="http://schemas.microsoft.com/office/drawing/2014/main" id="{7182E398-A2C9-4723-883D-E69A8EB12B5E}"/>
                </a:ext>
              </a:extLst>
            </p:cNvPr>
            <p:cNvSpPr txBox="1"/>
            <p:nvPr/>
          </p:nvSpPr>
          <p:spPr>
            <a:xfrm>
              <a:off x="2069817" y="1613118"/>
              <a:ext cx="1800493" cy="1815882"/>
            </a:xfrm>
            <a:prstGeom prst="rect">
              <a:avLst/>
            </a:prstGeom>
            <a:noFill/>
          </p:spPr>
          <p:txBody>
            <a:bodyPr wrap="none" rtlCol="0">
              <a:spAutoFit/>
            </a:bodyPr>
            <a:lstStyle/>
            <a:p>
              <a:r>
                <a:rPr lang="en-US" altLang="zh-CN" sz="2800" b="1" dirty="0">
                  <a:solidFill>
                    <a:schemeClr val="accent1"/>
                  </a:solidFill>
                </a:rPr>
                <a:t>-</a:t>
              </a:r>
              <a:r>
                <a:rPr lang="zh-CN" altLang="en-US" sz="2800" b="1" dirty="0">
                  <a:solidFill>
                    <a:schemeClr val="accent1"/>
                  </a:solidFill>
                </a:rPr>
                <a:t>进程</a:t>
              </a:r>
              <a:endParaRPr lang="en-US" altLang="zh-CN" sz="2800" b="1" dirty="0">
                <a:solidFill>
                  <a:schemeClr val="accent1"/>
                </a:solidFill>
              </a:endParaRPr>
            </a:p>
            <a:p>
              <a:r>
                <a:rPr lang="en-US" altLang="zh-CN" sz="2800" b="1" dirty="0">
                  <a:solidFill>
                    <a:schemeClr val="accent1"/>
                  </a:solidFill>
                </a:rPr>
                <a:t>-</a:t>
              </a:r>
              <a:r>
                <a:rPr lang="zh-CN" altLang="en-US" sz="2800" b="1" dirty="0">
                  <a:solidFill>
                    <a:schemeClr val="accent1"/>
                  </a:solidFill>
                </a:rPr>
                <a:t>线程</a:t>
              </a:r>
              <a:endParaRPr lang="en-US" altLang="zh-CN" sz="2800" b="1" dirty="0">
                <a:solidFill>
                  <a:schemeClr val="accent1"/>
                </a:solidFill>
              </a:endParaRPr>
            </a:p>
            <a:p>
              <a:r>
                <a:rPr lang="en-US" altLang="zh-CN" sz="2800" b="1" dirty="0">
                  <a:solidFill>
                    <a:schemeClr val="accent1"/>
                  </a:solidFill>
                </a:rPr>
                <a:t>-</a:t>
              </a:r>
              <a:r>
                <a:rPr lang="zh-CN" altLang="en-US" sz="2800" b="1" dirty="0">
                  <a:solidFill>
                    <a:schemeClr val="accent1"/>
                  </a:solidFill>
                </a:rPr>
                <a:t>主动类</a:t>
              </a:r>
              <a:endParaRPr lang="en-US" altLang="zh-CN" sz="2800" b="1" dirty="0">
                <a:solidFill>
                  <a:schemeClr val="accent1"/>
                </a:solidFill>
              </a:endParaRPr>
            </a:p>
            <a:p>
              <a:r>
                <a:rPr lang="en-US" altLang="zh-CN" sz="2800" b="1" dirty="0">
                  <a:solidFill>
                    <a:schemeClr val="accent1"/>
                  </a:solidFill>
                </a:rPr>
                <a:t>-</a:t>
              </a:r>
              <a:r>
                <a:rPr lang="zh-CN" altLang="en-US" sz="2800" b="1" dirty="0">
                  <a:solidFill>
                    <a:schemeClr val="accent1"/>
                  </a:solidFill>
                </a:rPr>
                <a:t>通信方式</a:t>
              </a:r>
            </a:p>
          </p:txBody>
        </p:sp>
      </p:grpSp>
      <p:grpSp>
        <p:nvGrpSpPr>
          <p:cNvPr id="17" name="组合 16">
            <a:extLst>
              <a:ext uri="{FF2B5EF4-FFF2-40B4-BE49-F238E27FC236}">
                <a16:creationId xmlns:a16="http://schemas.microsoft.com/office/drawing/2014/main" id="{74DA74DA-FCE0-4931-86FA-8EBE393ABC7B}"/>
              </a:ext>
            </a:extLst>
          </p:cNvPr>
          <p:cNvGrpSpPr/>
          <p:nvPr/>
        </p:nvGrpSpPr>
        <p:grpSpPr>
          <a:xfrm>
            <a:off x="6247340" y="1168400"/>
            <a:ext cx="3750136" cy="2260600"/>
            <a:chOff x="838200" y="1371600"/>
            <a:chExt cx="3750136" cy="2260600"/>
          </a:xfrm>
        </p:grpSpPr>
        <p:sp>
          <p:nvSpPr>
            <p:cNvPr id="18" name="矩形 17">
              <a:extLst>
                <a:ext uri="{FF2B5EF4-FFF2-40B4-BE49-F238E27FC236}">
                  <a16:creationId xmlns:a16="http://schemas.microsoft.com/office/drawing/2014/main" id="{D95502BB-88D4-452D-8324-5208A9430A3A}"/>
                </a:ext>
              </a:extLst>
            </p:cNvPr>
            <p:cNvSpPr/>
            <p:nvPr/>
          </p:nvSpPr>
          <p:spPr>
            <a:xfrm>
              <a:off x="838200" y="1371600"/>
              <a:ext cx="3750136" cy="2260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AE4ED0C9-4293-4CD8-96F9-2DD6F4E7B3ED}"/>
                </a:ext>
              </a:extLst>
            </p:cNvPr>
            <p:cNvSpPr txBox="1"/>
            <p:nvPr/>
          </p:nvSpPr>
          <p:spPr>
            <a:xfrm>
              <a:off x="3690017" y="1553508"/>
              <a:ext cx="738664" cy="1938992"/>
            </a:xfrm>
            <a:prstGeom prst="rect">
              <a:avLst/>
            </a:prstGeom>
            <a:noFill/>
          </p:spPr>
          <p:txBody>
            <a:bodyPr vert="eaVert" wrap="none" rtlCol="0">
              <a:spAutoFit/>
            </a:bodyPr>
            <a:lstStyle/>
            <a:p>
              <a:r>
                <a:rPr lang="zh-CN" altLang="en-US" sz="3600" b="1" dirty="0"/>
                <a:t>开发架构</a:t>
              </a:r>
            </a:p>
          </p:txBody>
        </p:sp>
        <p:sp>
          <p:nvSpPr>
            <p:cNvPr id="20" name="文本框 19">
              <a:extLst>
                <a:ext uri="{FF2B5EF4-FFF2-40B4-BE49-F238E27FC236}">
                  <a16:creationId xmlns:a16="http://schemas.microsoft.com/office/drawing/2014/main" id="{C4063B5D-CEDD-4854-89B4-C379572B97D8}"/>
                </a:ext>
              </a:extLst>
            </p:cNvPr>
            <p:cNvSpPr txBox="1"/>
            <p:nvPr/>
          </p:nvSpPr>
          <p:spPr>
            <a:xfrm>
              <a:off x="1037506" y="1593959"/>
              <a:ext cx="2579552" cy="1815882"/>
            </a:xfrm>
            <a:prstGeom prst="rect">
              <a:avLst/>
            </a:prstGeom>
            <a:noFill/>
          </p:spPr>
          <p:txBody>
            <a:bodyPr wrap="none" rtlCol="0">
              <a:spAutoFit/>
            </a:bodyPr>
            <a:lstStyle/>
            <a:p>
              <a:r>
                <a:rPr lang="en-US" altLang="zh-CN" sz="2800" b="1" dirty="0">
                  <a:solidFill>
                    <a:schemeClr val="accent1"/>
                  </a:solidFill>
                </a:rPr>
                <a:t>-</a:t>
              </a:r>
              <a:r>
                <a:rPr lang="zh-CN" altLang="en-US" sz="2800" b="1" dirty="0">
                  <a:solidFill>
                    <a:schemeClr val="accent1"/>
                  </a:solidFill>
                </a:rPr>
                <a:t>程序包</a:t>
              </a:r>
              <a:endParaRPr lang="en-US" altLang="zh-CN" sz="2800" b="1" dirty="0">
                <a:solidFill>
                  <a:schemeClr val="accent1"/>
                </a:solidFill>
              </a:endParaRPr>
            </a:p>
            <a:p>
              <a:r>
                <a:rPr lang="en-US" altLang="zh-CN" sz="2800" b="1" dirty="0">
                  <a:solidFill>
                    <a:schemeClr val="accent1"/>
                  </a:solidFill>
                </a:rPr>
                <a:t>-</a:t>
              </a:r>
              <a:r>
                <a:rPr lang="zh-CN" altLang="en-US" sz="2800" b="1" dirty="0">
                  <a:solidFill>
                    <a:schemeClr val="accent1"/>
                  </a:solidFill>
                </a:rPr>
                <a:t>文件组织结构</a:t>
              </a:r>
              <a:endParaRPr lang="en-US" altLang="zh-CN" sz="2800" b="1" dirty="0">
                <a:solidFill>
                  <a:schemeClr val="accent1"/>
                </a:solidFill>
              </a:endParaRPr>
            </a:p>
            <a:p>
              <a:r>
                <a:rPr lang="en-US" altLang="zh-CN" sz="2800" b="1" dirty="0">
                  <a:solidFill>
                    <a:schemeClr val="accent1"/>
                  </a:solidFill>
                </a:rPr>
                <a:t>-</a:t>
              </a:r>
              <a:r>
                <a:rPr lang="zh-CN" altLang="en-US" sz="2800" b="1" dirty="0">
                  <a:solidFill>
                    <a:schemeClr val="accent1"/>
                  </a:solidFill>
                </a:rPr>
                <a:t>编译依赖关系</a:t>
              </a:r>
              <a:endParaRPr lang="en-US" altLang="zh-CN" sz="2800" b="1" dirty="0">
                <a:solidFill>
                  <a:schemeClr val="accent1"/>
                </a:solidFill>
              </a:endParaRPr>
            </a:p>
            <a:p>
              <a:r>
                <a:rPr lang="en-US" altLang="zh-CN" sz="2800" b="1" dirty="0">
                  <a:solidFill>
                    <a:schemeClr val="accent1"/>
                  </a:solidFill>
                </a:rPr>
                <a:t>-</a:t>
              </a:r>
              <a:r>
                <a:rPr lang="zh-CN" altLang="en-US" sz="2800" b="1" dirty="0">
                  <a:solidFill>
                    <a:schemeClr val="accent1"/>
                  </a:solidFill>
                </a:rPr>
                <a:t>目标单元</a:t>
              </a:r>
            </a:p>
          </p:txBody>
        </p:sp>
      </p:grpSp>
      <p:grpSp>
        <p:nvGrpSpPr>
          <p:cNvPr id="21" name="组合 20">
            <a:extLst>
              <a:ext uri="{FF2B5EF4-FFF2-40B4-BE49-F238E27FC236}">
                <a16:creationId xmlns:a16="http://schemas.microsoft.com/office/drawing/2014/main" id="{9AAEBFC8-BFCD-4A40-86DB-C010B2D7E98F}"/>
              </a:ext>
            </a:extLst>
          </p:cNvPr>
          <p:cNvGrpSpPr/>
          <p:nvPr/>
        </p:nvGrpSpPr>
        <p:grpSpPr>
          <a:xfrm>
            <a:off x="6247340" y="3670300"/>
            <a:ext cx="3750136" cy="2260600"/>
            <a:chOff x="838200" y="1371600"/>
            <a:chExt cx="3750136" cy="2260600"/>
          </a:xfrm>
        </p:grpSpPr>
        <p:sp>
          <p:nvSpPr>
            <p:cNvPr id="22" name="矩形 21">
              <a:extLst>
                <a:ext uri="{FF2B5EF4-FFF2-40B4-BE49-F238E27FC236}">
                  <a16:creationId xmlns:a16="http://schemas.microsoft.com/office/drawing/2014/main" id="{3A61BEB9-3C73-4C8D-AA16-B28BEC327860}"/>
                </a:ext>
              </a:extLst>
            </p:cNvPr>
            <p:cNvSpPr/>
            <p:nvPr/>
          </p:nvSpPr>
          <p:spPr>
            <a:xfrm>
              <a:off x="838200" y="1371600"/>
              <a:ext cx="3750136" cy="2260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8A4C1928-BF1C-4B2F-BA52-2E75715238BC}"/>
                </a:ext>
              </a:extLst>
            </p:cNvPr>
            <p:cNvSpPr txBox="1"/>
            <p:nvPr/>
          </p:nvSpPr>
          <p:spPr>
            <a:xfrm>
              <a:off x="3690017" y="1553508"/>
              <a:ext cx="738664" cy="1938992"/>
            </a:xfrm>
            <a:prstGeom prst="rect">
              <a:avLst/>
            </a:prstGeom>
            <a:noFill/>
          </p:spPr>
          <p:txBody>
            <a:bodyPr vert="eaVert" wrap="none" rtlCol="0">
              <a:spAutoFit/>
            </a:bodyPr>
            <a:lstStyle/>
            <a:p>
              <a:r>
                <a:rPr lang="zh-CN" altLang="en-US" sz="3600" b="1" dirty="0"/>
                <a:t>物理架构</a:t>
              </a:r>
            </a:p>
          </p:txBody>
        </p:sp>
        <p:sp>
          <p:nvSpPr>
            <p:cNvPr id="26" name="文本框 25">
              <a:extLst>
                <a:ext uri="{FF2B5EF4-FFF2-40B4-BE49-F238E27FC236}">
                  <a16:creationId xmlns:a16="http://schemas.microsoft.com/office/drawing/2014/main" id="{41322F90-E3FB-4DDA-8056-9D1DA4AD8B9C}"/>
                </a:ext>
              </a:extLst>
            </p:cNvPr>
            <p:cNvSpPr txBox="1"/>
            <p:nvPr/>
          </p:nvSpPr>
          <p:spPr>
            <a:xfrm>
              <a:off x="1037506" y="1593959"/>
              <a:ext cx="2518638" cy="1815882"/>
            </a:xfrm>
            <a:prstGeom prst="rect">
              <a:avLst/>
            </a:prstGeom>
            <a:noFill/>
          </p:spPr>
          <p:txBody>
            <a:bodyPr wrap="none" rtlCol="0">
              <a:spAutoFit/>
            </a:bodyPr>
            <a:lstStyle/>
            <a:p>
              <a:r>
                <a:rPr lang="en-US" altLang="zh-CN" sz="2800" b="1" dirty="0">
                  <a:solidFill>
                    <a:schemeClr val="accent1"/>
                  </a:solidFill>
                </a:rPr>
                <a:t>-</a:t>
              </a:r>
              <a:r>
                <a:rPr lang="zh-CN" altLang="en-US" sz="2800" b="1" dirty="0">
                  <a:solidFill>
                    <a:schemeClr val="accent1"/>
                  </a:solidFill>
                </a:rPr>
                <a:t>安装单元</a:t>
              </a:r>
              <a:r>
                <a:rPr lang="en-US" altLang="zh-CN" sz="2800" b="1" dirty="0">
                  <a:solidFill>
                    <a:schemeClr val="accent1"/>
                  </a:solidFill>
                </a:rPr>
                <a:t>-</a:t>
              </a:r>
              <a:r>
                <a:rPr lang="zh-CN" altLang="en-US" sz="2800" b="1" dirty="0">
                  <a:solidFill>
                    <a:schemeClr val="accent1"/>
                  </a:solidFill>
                </a:rPr>
                <a:t>类</a:t>
              </a:r>
              <a:endParaRPr lang="en-US" altLang="zh-CN" sz="2800" b="1" dirty="0">
                <a:solidFill>
                  <a:schemeClr val="accent1"/>
                </a:solidFill>
              </a:endParaRPr>
            </a:p>
            <a:p>
              <a:r>
                <a:rPr lang="en-US" altLang="zh-CN" sz="2800" b="1" dirty="0">
                  <a:solidFill>
                    <a:schemeClr val="accent1"/>
                  </a:solidFill>
                </a:rPr>
                <a:t>-</a:t>
              </a:r>
              <a:r>
                <a:rPr lang="zh-CN" altLang="en-US" sz="2800" b="1" dirty="0">
                  <a:solidFill>
                    <a:schemeClr val="accent1"/>
                  </a:solidFill>
                </a:rPr>
                <a:t>节点</a:t>
              </a:r>
              <a:endParaRPr lang="en-US" altLang="zh-CN" sz="2800" b="1" dirty="0">
                <a:solidFill>
                  <a:schemeClr val="accent1"/>
                </a:solidFill>
              </a:endParaRPr>
            </a:p>
            <a:p>
              <a:r>
                <a:rPr lang="en-US" altLang="zh-CN" sz="2800" b="1" dirty="0">
                  <a:solidFill>
                    <a:schemeClr val="accent1"/>
                  </a:solidFill>
                </a:rPr>
                <a:t>-</a:t>
              </a:r>
              <a:r>
                <a:rPr lang="zh-CN" altLang="en-US" sz="2800" b="1" dirty="0">
                  <a:solidFill>
                    <a:schemeClr val="accent1"/>
                  </a:solidFill>
                </a:rPr>
                <a:t>网络</a:t>
              </a:r>
              <a:endParaRPr lang="en-US" altLang="zh-CN" sz="2800" b="1" dirty="0">
                <a:solidFill>
                  <a:schemeClr val="accent1"/>
                </a:solidFill>
              </a:endParaRPr>
            </a:p>
            <a:p>
              <a:r>
                <a:rPr lang="en-US" altLang="zh-CN" sz="2800" b="1" dirty="0">
                  <a:solidFill>
                    <a:schemeClr val="accent1"/>
                  </a:solidFill>
                </a:rPr>
                <a:t>-</a:t>
              </a:r>
              <a:r>
                <a:rPr lang="zh-CN" altLang="en-US" sz="2800" b="1" dirty="0">
                  <a:solidFill>
                    <a:schemeClr val="accent1"/>
                  </a:solidFill>
                </a:rPr>
                <a:t>基础设施选型</a:t>
              </a:r>
            </a:p>
          </p:txBody>
        </p:sp>
      </p:grpSp>
    </p:spTree>
    <p:extLst>
      <p:ext uri="{BB962C8B-B14F-4D97-AF65-F5344CB8AC3E}">
        <p14:creationId xmlns:p14="http://schemas.microsoft.com/office/powerpoint/2010/main" val="348930713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nvSpPr>
        <p:spPr>
          <a:xfrm>
            <a:off x="0" y="0"/>
            <a:ext cx="12192000" cy="6858000"/>
          </a:xfrm>
          <a:prstGeom prst="frame">
            <a:avLst>
              <a:gd name="adj1" fmla="val 3072"/>
            </a:avLst>
          </a:prstGeom>
          <a:gradFill flip="none" rotWithShape="1">
            <a:gsLst>
              <a:gs pos="20000">
                <a:srgbClr val="786DCE"/>
              </a:gs>
              <a:gs pos="100000">
                <a:srgbClr val="FF8D8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日期占位符 2">
            <a:extLst>
              <a:ext uri="{FF2B5EF4-FFF2-40B4-BE49-F238E27FC236}">
                <a16:creationId xmlns:a16="http://schemas.microsoft.com/office/drawing/2014/main" id="{92A9475A-9AE3-4FFC-98EA-D0CFCA13B2A8}"/>
              </a:ext>
            </a:extLst>
          </p:cNvPr>
          <p:cNvSpPr>
            <a:spLocks noGrp="1"/>
          </p:cNvSpPr>
          <p:nvPr>
            <p:ph type="dt" sz="half" idx="10"/>
          </p:nvPr>
        </p:nvSpPr>
        <p:spPr/>
        <p:txBody>
          <a:bodyPr/>
          <a:lstStyle/>
          <a:p>
            <a:fld id="{BF2B2D1D-C218-4B2B-8638-86ED1CBDA042}" type="datetime1">
              <a:rPr lang="zh-CN" altLang="en-US" smtClean="0"/>
              <a:t>2018/12/23</a:t>
            </a:fld>
            <a:endParaRPr lang="zh-CN" altLang="en-US"/>
          </a:p>
        </p:txBody>
      </p:sp>
      <p:sp>
        <p:nvSpPr>
          <p:cNvPr id="4" name="页脚占位符 3">
            <a:extLst>
              <a:ext uri="{FF2B5EF4-FFF2-40B4-BE49-F238E27FC236}">
                <a16:creationId xmlns:a16="http://schemas.microsoft.com/office/drawing/2014/main" id="{FE70708F-9763-401D-AC2B-768ABF73D007}"/>
              </a:ext>
            </a:extLst>
          </p:cNvPr>
          <p:cNvSpPr>
            <a:spLocks noGrp="1"/>
          </p:cNvSpPr>
          <p:nvPr>
            <p:ph type="ftr" sz="quarter" idx="11"/>
          </p:nvPr>
        </p:nvSpPr>
        <p:spPr/>
        <p:txBody>
          <a:bodyPr/>
          <a:lstStyle/>
          <a:p>
            <a:r>
              <a:rPr lang="en-US" altLang="zh-CN"/>
              <a:t>PRD2018-G06</a:t>
            </a:r>
            <a:endParaRPr lang="zh-CN" altLang="en-US"/>
          </a:p>
        </p:txBody>
      </p:sp>
      <p:sp>
        <p:nvSpPr>
          <p:cNvPr id="6" name="灯片编号占位符 5">
            <a:extLst>
              <a:ext uri="{FF2B5EF4-FFF2-40B4-BE49-F238E27FC236}">
                <a16:creationId xmlns:a16="http://schemas.microsoft.com/office/drawing/2014/main" id="{89EEBF62-D196-4708-98EA-EB4AAA8AB564}"/>
              </a:ext>
            </a:extLst>
          </p:cNvPr>
          <p:cNvSpPr>
            <a:spLocks noGrp="1"/>
          </p:cNvSpPr>
          <p:nvPr>
            <p:ph type="sldNum" sz="quarter" idx="12"/>
          </p:nvPr>
        </p:nvSpPr>
        <p:spPr/>
        <p:txBody>
          <a:bodyPr/>
          <a:lstStyle/>
          <a:p>
            <a:fld id="{06ABA5CD-7A95-40B8-90D9-C5B6B6D9B417}" type="slidenum">
              <a:rPr lang="zh-CN" altLang="en-US" smtClean="0"/>
              <a:t>9</a:t>
            </a:fld>
            <a:endParaRPr lang="zh-CN" altLang="en-US"/>
          </a:p>
        </p:txBody>
      </p:sp>
      <p:sp>
        <p:nvSpPr>
          <p:cNvPr id="15" name="文本框 14">
            <a:extLst>
              <a:ext uri="{FF2B5EF4-FFF2-40B4-BE49-F238E27FC236}">
                <a16:creationId xmlns:a16="http://schemas.microsoft.com/office/drawing/2014/main" id="{3AF6BD19-AD9A-4E10-8FAC-A68A5FC5A164}"/>
              </a:ext>
            </a:extLst>
          </p:cNvPr>
          <p:cNvSpPr txBox="1"/>
          <p:nvPr/>
        </p:nvSpPr>
        <p:spPr>
          <a:xfrm>
            <a:off x="-594621" y="207120"/>
            <a:ext cx="3750136" cy="523220"/>
          </a:xfrm>
          <a:prstGeom prst="rect">
            <a:avLst/>
          </a:prstGeom>
          <a:noFill/>
        </p:spPr>
        <p:txBody>
          <a:bodyPr wrap="square" lIns="0" rIns="0" rtlCol="0">
            <a:spAutoFit/>
          </a:bodyPr>
          <a:lstStyle/>
          <a:p>
            <a:pPr algn="ctr" defTabSz="866775" fontAlgn="base">
              <a:spcBef>
                <a:spcPct val="0"/>
              </a:spcBef>
              <a:spcAft>
                <a:spcPct val="0"/>
              </a:spcAft>
            </a:pPr>
            <a:r>
              <a:rPr lang="en-US" altLang="zh-CN" sz="2800" b="1" dirty="0">
                <a:solidFill>
                  <a:prstClr val="black"/>
                </a:solidFill>
                <a:latin typeface="+mn-ea"/>
                <a:cs typeface="+mn-ea"/>
                <a:sym typeface="+mn-lt"/>
              </a:rPr>
              <a:t>01 </a:t>
            </a:r>
            <a:r>
              <a:rPr lang="zh-CN" altLang="en-US" sz="2800" b="1" dirty="0">
                <a:solidFill>
                  <a:prstClr val="black"/>
                </a:solidFill>
                <a:latin typeface="+mn-ea"/>
                <a:cs typeface="+mn-ea"/>
                <a:sym typeface="+mn-lt"/>
              </a:rPr>
              <a:t>逻辑视图</a:t>
            </a:r>
          </a:p>
        </p:txBody>
      </p:sp>
      <p:sp>
        <p:nvSpPr>
          <p:cNvPr id="7" name="矩形 6">
            <a:extLst>
              <a:ext uri="{FF2B5EF4-FFF2-40B4-BE49-F238E27FC236}">
                <a16:creationId xmlns:a16="http://schemas.microsoft.com/office/drawing/2014/main" id="{07705E42-FB4F-4F43-A9C8-044AAB10A743}"/>
              </a:ext>
            </a:extLst>
          </p:cNvPr>
          <p:cNvSpPr/>
          <p:nvPr/>
        </p:nvSpPr>
        <p:spPr>
          <a:xfrm>
            <a:off x="1494080" y="2589775"/>
            <a:ext cx="9002731" cy="1446550"/>
          </a:xfrm>
          <a:prstGeom prst="rect">
            <a:avLst/>
          </a:prstGeom>
        </p:spPr>
        <p:txBody>
          <a:bodyPr wrap="square">
            <a:spAutoFit/>
          </a:bodyPr>
          <a:lstStyle/>
          <a:p>
            <a:r>
              <a:rPr lang="en-US" altLang="zh-CN" sz="3200" dirty="0"/>
              <a:t>	</a:t>
            </a:r>
            <a:r>
              <a:rPr lang="zh-CN" altLang="en-US" sz="2800" dirty="0"/>
              <a:t>逻辑架构</a:t>
            </a:r>
            <a:r>
              <a:rPr lang="zh-CN" altLang="en-US" sz="2800" b="1" dirty="0">
                <a:solidFill>
                  <a:srgbClr val="FF0000"/>
                </a:solidFill>
              </a:rPr>
              <a:t>主要支持功能性需求</a:t>
            </a:r>
            <a:r>
              <a:rPr lang="en-US" altLang="zh-CN" sz="2800" dirty="0"/>
              <a:t>――</a:t>
            </a:r>
            <a:r>
              <a:rPr lang="zh-CN" altLang="en-US" sz="2800" dirty="0"/>
              <a:t>即在为用户提供服务方面系统所应该提供的功能。</a:t>
            </a:r>
            <a:r>
              <a:rPr lang="zh-CN" altLang="zh-CN" sz="2800" dirty="0"/>
              <a:t>代表功能需求（系统应提供哪些服务给使用者）被拆解之后的结果。</a:t>
            </a:r>
            <a:endParaRPr lang="zh-CN" altLang="en-US" sz="3200" dirty="0"/>
          </a:p>
        </p:txBody>
      </p:sp>
    </p:spTree>
    <p:extLst>
      <p:ext uri="{BB962C8B-B14F-4D97-AF65-F5344CB8AC3E}">
        <p14:creationId xmlns:p14="http://schemas.microsoft.com/office/powerpoint/2010/main" val="324649628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千图网拥有20W+精美PPT模板 更多PPT模板下载至：www.58pic.com/office/ppt">
  <a:themeElements>
    <a:clrScheme name="自定义 6">
      <a:dk1>
        <a:sysClr val="windowText" lastClr="000000"/>
      </a:dk1>
      <a:lt1>
        <a:sysClr val="window" lastClr="FFFFFF"/>
      </a:lt1>
      <a:dk2>
        <a:srgbClr val="44546A"/>
      </a:dk2>
      <a:lt2>
        <a:srgbClr val="E7E6E6"/>
      </a:lt2>
      <a:accent1>
        <a:srgbClr val="333F50"/>
      </a:accent1>
      <a:accent2>
        <a:srgbClr val="CA8F45"/>
      </a:accent2>
      <a:accent3>
        <a:srgbClr val="333F50"/>
      </a:accent3>
      <a:accent4>
        <a:srgbClr val="CA8F45"/>
      </a:accent4>
      <a:accent5>
        <a:srgbClr val="333F50"/>
      </a:accent5>
      <a:accent6>
        <a:srgbClr val="CA8F45"/>
      </a:accent6>
      <a:hlink>
        <a:srgbClr val="333F50"/>
      </a:hlink>
      <a:folHlink>
        <a:srgbClr val="CA8F4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郑少PPT">
  <a:themeElements>
    <a:clrScheme name="000-4">
      <a:dk1>
        <a:srgbClr val="1C1C1C"/>
      </a:dk1>
      <a:lt1>
        <a:srgbClr val="FFFFFF"/>
      </a:lt1>
      <a:dk2>
        <a:srgbClr val="5C5C5C"/>
      </a:dk2>
      <a:lt2>
        <a:srgbClr val="FFFFFF"/>
      </a:lt2>
      <a:accent1>
        <a:srgbClr val="AD2019"/>
      </a:accent1>
      <a:accent2>
        <a:srgbClr val="081973"/>
      </a:accent2>
      <a:accent3>
        <a:srgbClr val="AD2019"/>
      </a:accent3>
      <a:accent4>
        <a:srgbClr val="081973"/>
      </a:accent4>
      <a:accent5>
        <a:srgbClr val="AD2019"/>
      </a:accent5>
      <a:accent6>
        <a:srgbClr val="081973"/>
      </a:accent6>
      <a:hlink>
        <a:srgbClr val="FFFFFF"/>
      </a:hlink>
      <a:folHlink>
        <a:srgbClr val="FFFFFF"/>
      </a:folHlink>
    </a:clrScheme>
    <a:fontScheme name="0000001 思源黑体">
      <a:majorFont>
        <a:latin typeface="等线 Light"/>
        <a:ea typeface="思源黑体 CN Bold"/>
        <a:cs typeface=""/>
      </a:majorFont>
      <a:minorFont>
        <a:latin typeface="等线"/>
        <a:ea typeface="思源黑体 CN Extra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150000"/>
          </a:lnSpc>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郑少PPT">
  <a:themeElements>
    <a:clrScheme name="UPurple">
      <a:dk1>
        <a:srgbClr val="1C0031"/>
      </a:dk1>
      <a:lt1>
        <a:sysClr val="window" lastClr="FFFFFF"/>
      </a:lt1>
      <a:dk2>
        <a:srgbClr val="777777"/>
      </a:dk2>
      <a:lt2>
        <a:srgbClr val="DBEFF9"/>
      </a:lt2>
      <a:accent1>
        <a:srgbClr val="1C0031"/>
      </a:accent1>
      <a:accent2>
        <a:srgbClr val="E4B0B1"/>
      </a:accent2>
      <a:accent3>
        <a:srgbClr val="1C0031"/>
      </a:accent3>
      <a:accent4>
        <a:srgbClr val="E4B0B1"/>
      </a:accent4>
      <a:accent5>
        <a:srgbClr val="1C0031"/>
      </a:accent5>
      <a:accent6>
        <a:srgbClr val="E4B0B1"/>
      </a:accent6>
      <a:hlink>
        <a:srgbClr val="FFFFFF"/>
      </a:hlink>
      <a:folHlink>
        <a:srgbClr val="FFFFFF"/>
      </a:folHlink>
    </a:clrScheme>
    <a:fontScheme name="0000001 思源黑体">
      <a:majorFont>
        <a:latin typeface="等线 Light"/>
        <a:ea typeface="思源黑体 CN Bold"/>
        <a:cs typeface=""/>
      </a:majorFont>
      <a:minorFont>
        <a:latin typeface="等线"/>
        <a:ea typeface="思源黑体 CN Extra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150000"/>
          </a:lnSpc>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Theme_16_9">
  <a:themeElements>
    <a:clrScheme name="60_Theme60">
      <a:dk1>
        <a:srgbClr val="262626"/>
      </a:dk1>
      <a:lt1>
        <a:srgbClr val="FFFFFF"/>
      </a:lt1>
      <a:dk2>
        <a:srgbClr val="262626"/>
      </a:dk2>
      <a:lt2>
        <a:srgbClr val="FFFFFF"/>
      </a:lt2>
      <a:accent1>
        <a:srgbClr val="0198CD"/>
      </a:accent1>
      <a:accent2>
        <a:srgbClr val="E93432"/>
      </a:accent2>
      <a:accent3>
        <a:srgbClr val="0198CD"/>
      </a:accent3>
      <a:accent4>
        <a:srgbClr val="E93432"/>
      </a:accent4>
      <a:accent5>
        <a:srgbClr val="0198CD"/>
      </a:accent5>
      <a:accent6>
        <a:srgbClr val="E93432"/>
      </a:accent6>
      <a:hlink>
        <a:srgbClr val="FFFFFF"/>
      </a:hlink>
      <a:folHlink>
        <a:srgbClr val="595959"/>
      </a:folHlink>
    </a:clrScheme>
    <a:fontScheme name="Roboto">
      <a:majorFont>
        <a:latin typeface="Roboto Medium"/>
        <a:ea typeface=""/>
        <a:cs typeface="Roboto Medium"/>
      </a:majorFont>
      <a:minorFont>
        <a:latin typeface="Roboto Condensed"/>
        <a:ea typeface=""/>
        <a:cs typeface="Roboto Condensed"/>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TotalTime>
  <Words>3422</Words>
  <Application>Microsoft Office PowerPoint</Application>
  <PresentationFormat>宽屏</PresentationFormat>
  <Paragraphs>457</Paragraphs>
  <Slides>39</Slides>
  <Notes>39</Notes>
  <HiddenSlides>0</HiddenSlides>
  <MMClips>1</MMClips>
  <ScaleCrop>false</ScaleCrop>
  <HeadingPairs>
    <vt:vector size="6" baseType="variant">
      <vt:variant>
        <vt:lpstr>已用的字体</vt:lpstr>
      </vt:variant>
      <vt:variant>
        <vt:i4>14</vt:i4>
      </vt:variant>
      <vt:variant>
        <vt:lpstr>主题</vt:lpstr>
      </vt:variant>
      <vt:variant>
        <vt:i4>5</vt:i4>
      </vt:variant>
      <vt:variant>
        <vt:lpstr>幻灯片标题</vt:lpstr>
      </vt:variant>
      <vt:variant>
        <vt:i4>39</vt:i4>
      </vt:variant>
    </vt:vector>
  </HeadingPairs>
  <TitlesOfParts>
    <vt:vector size="58" baseType="lpstr">
      <vt:lpstr>Lato Hairline</vt:lpstr>
      <vt:lpstr>Lato Light</vt:lpstr>
      <vt:lpstr>Lato Regular</vt:lpstr>
      <vt:lpstr>Roboto Medium</vt:lpstr>
      <vt:lpstr>等线</vt:lpstr>
      <vt:lpstr>等线 Light</vt:lpstr>
      <vt:lpstr>思源黑体 CN Bold</vt:lpstr>
      <vt:lpstr>思源黑体 CN ExtraLight</vt:lpstr>
      <vt:lpstr>微软雅黑</vt:lpstr>
      <vt:lpstr>Agency FB</vt:lpstr>
      <vt:lpstr>Arial</vt:lpstr>
      <vt:lpstr>Calibri</vt:lpstr>
      <vt:lpstr>Calibri Light</vt:lpstr>
      <vt:lpstr>Roboto Condensed</vt:lpstr>
      <vt:lpstr>Office 主题​​</vt:lpstr>
      <vt:lpstr>千图网拥有20W+精美PPT模板 更多PPT模板下载至：www.58pic.com/office/ppt</vt:lpstr>
      <vt:lpstr>郑少PPT</vt:lpstr>
      <vt:lpstr>1_郑少PPT</vt:lpstr>
      <vt:lpstr>8_Theme_16_9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111111111111</dc:title>
  <dc:creator>张 建春</dc:creator>
  <cp:lastModifiedBy> </cp:lastModifiedBy>
  <cp:revision>113</cp:revision>
  <dcterms:created xsi:type="dcterms:W3CDTF">2018-10-21T11:02:00Z</dcterms:created>
  <dcterms:modified xsi:type="dcterms:W3CDTF">2018-12-23T13:02:40Z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2052-10.1.0.7521</vt:lpwstr>
  </property>
</Properties>
</file>